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4"/>
    <p:sldMasterId id="2147483936" r:id="rId5"/>
  </p:sldMasterIdLst>
  <p:notesMasterIdLst>
    <p:notesMasterId r:id="rId26"/>
  </p:notesMasterIdLst>
  <p:sldIdLst>
    <p:sldId id="311" r:id="rId6"/>
    <p:sldId id="265" r:id="rId7"/>
    <p:sldId id="315" r:id="rId8"/>
    <p:sldId id="314" r:id="rId9"/>
    <p:sldId id="316" r:id="rId10"/>
    <p:sldId id="318" r:id="rId11"/>
    <p:sldId id="341" r:id="rId12"/>
    <p:sldId id="319" r:id="rId13"/>
    <p:sldId id="328" r:id="rId14"/>
    <p:sldId id="320" r:id="rId15"/>
    <p:sldId id="329" r:id="rId16"/>
    <p:sldId id="321" r:id="rId17"/>
    <p:sldId id="330" r:id="rId18"/>
    <p:sldId id="324" r:id="rId19"/>
    <p:sldId id="322" r:id="rId20"/>
    <p:sldId id="336" r:id="rId21"/>
    <p:sldId id="340" r:id="rId22"/>
    <p:sldId id="339" r:id="rId23"/>
    <p:sldId id="342" r:id="rId24"/>
    <p:sldId id="312" r:id="rId25"/>
  </p:sldIdLst>
  <p:sldSz cx="24384000" cy="13716000"/>
  <p:notesSz cx="6858000" cy="91440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58" userDrawn="1">
          <p15:clr>
            <a:srgbClr val="A4A3A4"/>
          </p15:clr>
        </p15:guide>
        <p15:guide id="2" pos="76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C81"/>
    <a:srgbClr val="00807E"/>
    <a:srgbClr val="33A9AF"/>
    <a:srgbClr val="F5F5F5"/>
    <a:srgbClr val="507392"/>
    <a:srgbClr val="3386AF"/>
    <a:srgbClr val="C25252"/>
    <a:srgbClr val="DDD937"/>
    <a:srgbClr val="3C59D4"/>
    <a:srgbClr val="98B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BE97FF-A57E-DBAC-BC12-AD17F7C8E799}" v="132" dt="2024-04-10T06:06:38.744"/>
    <p1510:client id="{700347B0-0979-D47E-76D0-5F9B801CD551}" v="75" dt="2024-04-11T13:10:33.939"/>
    <p1510:client id="{E16C88C5-AC8C-6C77-FF60-2031E493B5B9}" v="4" dt="2024-04-12T05:18:56.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3" autoAdjust="0"/>
    <p:restoredTop sz="89379" autoAdjust="0"/>
  </p:normalViewPr>
  <p:slideViewPr>
    <p:cSldViewPr snapToGrid="0">
      <p:cViewPr>
        <p:scale>
          <a:sx n="32" d="100"/>
          <a:sy n="32" d="100"/>
        </p:scale>
        <p:origin x="634" y="523"/>
      </p:cViewPr>
      <p:guideLst>
        <p:guide orient="horz" pos="5658"/>
        <p:guide pos="7635"/>
      </p:guideLst>
    </p:cSldViewPr>
  </p:slideViewPr>
  <p:outlineViewPr>
    <p:cViewPr>
      <p:scale>
        <a:sx n="33" d="100"/>
        <a:sy n="33" d="100"/>
      </p:scale>
      <p:origin x="0" y="0"/>
    </p:cViewPr>
  </p:outlineViewPr>
  <p:notesTextViewPr>
    <p:cViewPr>
      <p:scale>
        <a:sx n="1" d="1"/>
        <a:sy n="1" d="1"/>
      </p:scale>
      <p:origin x="0" y="0"/>
    </p:cViewPr>
  </p:notesTextViewPr>
  <p:sorterViewPr>
    <p:cViewPr>
      <p:scale>
        <a:sx n="63" d="100"/>
        <a:sy n="63" d="100"/>
      </p:scale>
      <p:origin x="0" y="-117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e Tauke" userId="S::tauke@energiequelle.de::0270b647-a6c6-4c32-a894-f472cb00f0dd" providerId="AD" clId="Web-{11771599-7180-722D-FCEA-2A84F4629B09}"/>
    <pc:docChg chg="modSld">
      <pc:chgData name="Susanne Tauke" userId="S::tauke@energiequelle.de::0270b647-a6c6-4c32-a894-f472cb00f0dd" providerId="AD" clId="Web-{11771599-7180-722D-FCEA-2A84F4629B09}" dt="2024-01-22T08:12:21.028" v="1" actId="20577"/>
      <pc:docMkLst>
        <pc:docMk/>
      </pc:docMkLst>
      <pc:sldChg chg="modSp">
        <pc:chgData name="Susanne Tauke" userId="S::tauke@energiequelle.de::0270b647-a6c6-4c32-a894-f472cb00f0dd" providerId="AD" clId="Web-{11771599-7180-722D-FCEA-2A84F4629B09}" dt="2024-01-22T08:12:21.028" v="1" actId="20577"/>
        <pc:sldMkLst>
          <pc:docMk/>
          <pc:sldMk cId="2874783164" sldId="314"/>
        </pc:sldMkLst>
        <pc:spChg chg="mod">
          <ac:chgData name="Susanne Tauke" userId="S::tauke@energiequelle.de::0270b647-a6c6-4c32-a894-f472cb00f0dd" providerId="AD" clId="Web-{11771599-7180-722D-FCEA-2A84F4629B09}" dt="2024-01-22T08:12:21.028" v="1" actId="20577"/>
          <ac:spMkLst>
            <pc:docMk/>
            <pc:sldMk cId="2874783164" sldId="314"/>
            <ac:spMk id="27" creationId="{00000000-0000-0000-0000-000000000000}"/>
          </ac:spMkLst>
        </pc:spChg>
      </pc:sldChg>
    </pc:docChg>
  </pc:docChgLst>
  <pc:docChgLst>
    <pc:chgData name="Lennart Jabben" userId="S::jabben@energiequelle.de::f6c0d022-cd8a-46c9-b348-20eda2a294d9" providerId="AD" clId="Web-{700347B0-0979-D47E-76D0-5F9B801CD551}"/>
    <pc:docChg chg="modSld">
      <pc:chgData name="Lennart Jabben" userId="S::jabben@energiequelle.de::f6c0d022-cd8a-46c9-b348-20eda2a294d9" providerId="AD" clId="Web-{700347B0-0979-D47E-76D0-5F9B801CD551}" dt="2024-04-11T13:10:33.939" v="53" actId="20577"/>
      <pc:docMkLst>
        <pc:docMk/>
      </pc:docMkLst>
      <pc:sldChg chg="addSp delSp modSp">
        <pc:chgData name="Lennart Jabben" userId="S::jabben@energiequelle.de::f6c0d022-cd8a-46c9-b348-20eda2a294d9" providerId="AD" clId="Web-{700347B0-0979-D47E-76D0-5F9B801CD551}" dt="2024-04-11T13:10:33.939" v="53" actId="20577"/>
        <pc:sldMkLst>
          <pc:docMk/>
          <pc:sldMk cId="3372298047" sldId="342"/>
        </pc:sldMkLst>
        <pc:spChg chg="mod">
          <ac:chgData name="Lennart Jabben" userId="S::jabben@energiequelle.de::f6c0d022-cd8a-46c9-b348-20eda2a294d9" providerId="AD" clId="Web-{700347B0-0979-D47E-76D0-5F9B801CD551}" dt="2024-04-11T13:10:33.939" v="53" actId="20577"/>
          <ac:spMkLst>
            <pc:docMk/>
            <pc:sldMk cId="3372298047" sldId="342"/>
            <ac:spMk id="7" creationId="{5B059B09-5288-A634-2C0B-56197D91FD50}"/>
          </ac:spMkLst>
        </pc:spChg>
        <pc:picChg chg="add del mod">
          <ac:chgData name="Lennart Jabben" userId="S::jabben@energiequelle.de::f6c0d022-cd8a-46c9-b348-20eda2a294d9" providerId="AD" clId="Web-{700347B0-0979-D47E-76D0-5F9B801CD551}" dt="2024-04-11T13:04:15.750" v="4"/>
          <ac:picMkLst>
            <pc:docMk/>
            <pc:sldMk cId="3372298047" sldId="342"/>
            <ac:picMk id="2" creationId="{E0C730C2-6152-5DD2-74DE-41F7ECE29768}"/>
          </ac:picMkLst>
        </pc:picChg>
        <pc:picChg chg="add mod">
          <ac:chgData name="Lennart Jabben" userId="S::jabben@energiequelle.de::f6c0d022-cd8a-46c9-b348-20eda2a294d9" providerId="AD" clId="Web-{700347B0-0979-D47E-76D0-5F9B801CD551}" dt="2024-04-11T13:04:27.203" v="7" actId="14100"/>
          <ac:picMkLst>
            <pc:docMk/>
            <pc:sldMk cId="3372298047" sldId="342"/>
            <ac:picMk id="3" creationId="{9C6BDD44-3AEF-49C9-9A88-C97DAA9BA738}"/>
          </ac:picMkLst>
        </pc:picChg>
        <pc:picChg chg="del">
          <ac:chgData name="Lennart Jabben" userId="S::jabben@energiequelle.de::f6c0d022-cd8a-46c9-b348-20eda2a294d9" providerId="AD" clId="Web-{700347B0-0979-D47E-76D0-5F9B801CD551}" dt="2024-04-11T13:03:56.578" v="0"/>
          <ac:picMkLst>
            <pc:docMk/>
            <pc:sldMk cId="3372298047" sldId="342"/>
            <ac:picMk id="15" creationId="{A5D203A5-1E2D-4121-5738-A2FFEF2FE415}"/>
          </ac:picMkLst>
        </pc:picChg>
      </pc:sldChg>
    </pc:docChg>
  </pc:docChgLst>
  <pc:docChgLst>
    <pc:chgData name="Lennart Jabben" userId="S::jabben@energiequelle.de::f6c0d022-cd8a-46c9-b348-20eda2a294d9" providerId="AD" clId="Web-{E16C88C5-AC8C-6C77-FF60-2031E493B5B9}"/>
    <pc:docChg chg="modSld">
      <pc:chgData name="Lennart Jabben" userId="S::jabben@energiequelle.de::f6c0d022-cd8a-46c9-b348-20eda2a294d9" providerId="AD" clId="Web-{E16C88C5-AC8C-6C77-FF60-2031E493B5B9}" dt="2024-04-12T05:18:55.249" v="0" actId="20577"/>
      <pc:docMkLst>
        <pc:docMk/>
      </pc:docMkLst>
      <pc:sldChg chg="modSp">
        <pc:chgData name="Lennart Jabben" userId="S::jabben@energiequelle.de::f6c0d022-cd8a-46c9-b348-20eda2a294d9" providerId="AD" clId="Web-{E16C88C5-AC8C-6C77-FF60-2031E493B5B9}" dt="2024-04-12T05:18:55.249" v="0" actId="20577"/>
        <pc:sldMkLst>
          <pc:docMk/>
          <pc:sldMk cId="3372298047" sldId="342"/>
        </pc:sldMkLst>
        <pc:spChg chg="mod">
          <ac:chgData name="Lennart Jabben" userId="S::jabben@energiequelle.de::f6c0d022-cd8a-46c9-b348-20eda2a294d9" providerId="AD" clId="Web-{E16C88C5-AC8C-6C77-FF60-2031E493B5B9}" dt="2024-04-12T05:18:55.249" v="0" actId="20577"/>
          <ac:spMkLst>
            <pc:docMk/>
            <pc:sldMk cId="3372298047" sldId="342"/>
            <ac:spMk id="7" creationId="{5B059B09-5288-A634-2C0B-56197D91FD50}"/>
          </ac:spMkLst>
        </pc:spChg>
      </pc:sldChg>
    </pc:docChg>
  </pc:docChgLst>
  <pc:docChgLst>
    <pc:chgData name="Lennart Jabben" userId="S::jabben@energiequelle.de::f6c0d022-cd8a-46c9-b348-20eda2a294d9" providerId="AD" clId="Web-{ADDA270A-FDFA-2A00-4E3A-CBA634D41EDF}"/>
    <pc:docChg chg="modSld">
      <pc:chgData name="Lennart Jabben" userId="S::jabben@energiequelle.de::f6c0d022-cd8a-46c9-b348-20eda2a294d9" providerId="AD" clId="Web-{ADDA270A-FDFA-2A00-4E3A-CBA634D41EDF}" dt="2024-04-05T06:55:25.500" v="6" actId="1076"/>
      <pc:docMkLst>
        <pc:docMk/>
      </pc:docMkLst>
      <pc:sldChg chg="addSp delSp modSp">
        <pc:chgData name="Lennart Jabben" userId="S::jabben@energiequelle.de::f6c0d022-cd8a-46c9-b348-20eda2a294d9" providerId="AD" clId="Web-{ADDA270A-FDFA-2A00-4E3A-CBA634D41EDF}" dt="2024-04-05T06:54:55.610" v="3" actId="1076"/>
        <pc:sldMkLst>
          <pc:docMk/>
          <pc:sldMk cId="4154058259" sldId="316"/>
        </pc:sldMkLst>
        <pc:picChg chg="add mod">
          <ac:chgData name="Lennart Jabben" userId="S::jabben@energiequelle.de::f6c0d022-cd8a-46c9-b348-20eda2a294d9" providerId="AD" clId="Web-{ADDA270A-FDFA-2A00-4E3A-CBA634D41EDF}" dt="2024-04-05T06:54:55.610" v="3" actId="1076"/>
          <ac:picMkLst>
            <pc:docMk/>
            <pc:sldMk cId="4154058259" sldId="316"/>
            <ac:picMk id="5" creationId="{17F197A4-A562-2861-E134-4E7E1F43B5D7}"/>
          </ac:picMkLst>
        </pc:picChg>
        <pc:picChg chg="del">
          <ac:chgData name="Lennart Jabben" userId="S::jabben@energiequelle.de::f6c0d022-cd8a-46c9-b348-20eda2a294d9" providerId="AD" clId="Web-{ADDA270A-FDFA-2A00-4E3A-CBA634D41EDF}" dt="2024-04-05T06:54:32.047" v="0"/>
          <ac:picMkLst>
            <pc:docMk/>
            <pc:sldMk cId="4154058259" sldId="316"/>
            <ac:picMk id="7" creationId="{BF0CAC1C-4311-81BF-1448-0C676262BAE7}"/>
          </ac:picMkLst>
        </pc:picChg>
      </pc:sldChg>
      <pc:sldChg chg="addSp delSp modSp">
        <pc:chgData name="Lennart Jabben" userId="S::jabben@energiequelle.de::f6c0d022-cd8a-46c9-b348-20eda2a294d9" providerId="AD" clId="Web-{ADDA270A-FDFA-2A00-4E3A-CBA634D41EDF}" dt="2024-04-05T06:55:25.500" v="6" actId="1076"/>
        <pc:sldMkLst>
          <pc:docMk/>
          <pc:sldMk cId="79353467" sldId="330"/>
        </pc:sldMkLst>
        <pc:picChg chg="add mod">
          <ac:chgData name="Lennart Jabben" userId="S::jabben@energiequelle.de::f6c0d022-cd8a-46c9-b348-20eda2a294d9" providerId="AD" clId="Web-{ADDA270A-FDFA-2A00-4E3A-CBA634D41EDF}" dt="2024-04-05T06:55:25.500" v="6" actId="1076"/>
          <ac:picMkLst>
            <pc:docMk/>
            <pc:sldMk cId="79353467" sldId="330"/>
            <ac:picMk id="4" creationId="{FB9E29DD-30E0-6E25-21EA-6ED31C6AB194}"/>
          </ac:picMkLst>
        </pc:picChg>
        <pc:picChg chg="del">
          <ac:chgData name="Lennart Jabben" userId="S::jabben@energiequelle.de::f6c0d022-cd8a-46c9-b348-20eda2a294d9" providerId="AD" clId="Web-{ADDA270A-FDFA-2A00-4E3A-CBA634D41EDF}" dt="2024-04-05T06:55:13.610" v="4"/>
          <ac:picMkLst>
            <pc:docMk/>
            <pc:sldMk cId="79353467" sldId="330"/>
            <ac:picMk id="13" creationId="{D3E951C1-3C75-B336-00AF-E92450CF1E7A}"/>
          </ac:picMkLst>
        </pc:picChg>
      </pc:sldChg>
    </pc:docChg>
  </pc:docChgLst>
  <pc:docChgLst>
    <pc:chgData name="Lennart Jabben" userId="S::jabben@energiequelle.de::f6c0d022-cd8a-46c9-b348-20eda2a294d9" providerId="AD" clId="Web-{46BE97FF-A57E-DBAC-BC12-AD17F7C8E799}"/>
    <pc:docChg chg="addSld delSld modSld">
      <pc:chgData name="Lennart Jabben" userId="S::jabben@energiequelle.de::f6c0d022-cd8a-46c9-b348-20eda2a294d9" providerId="AD" clId="Web-{46BE97FF-A57E-DBAC-BC12-AD17F7C8E799}" dt="2024-04-10T06:06:38.744" v="89" actId="20577"/>
      <pc:docMkLst>
        <pc:docMk/>
      </pc:docMkLst>
      <pc:sldChg chg="modSp add del">
        <pc:chgData name="Lennart Jabben" userId="S::jabben@energiequelle.de::f6c0d022-cd8a-46c9-b348-20eda2a294d9" providerId="AD" clId="Web-{46BE97FF-A57E-DBAC-BC12-AD17F7C8E799}" dt="2024-04-10T05:51:04.078" v="39"/>
        <pc:sldMkLst>
          <pc:docMk/>
          <pc:sldMk cId="3666044491" sldId="317"/>
        </pc:sldMkLst>
        <pc:spChg chg="mod">
          <ac:chgData name="Lennart Jabben" userId="S::jabben@energiequelle.de::f6c0d022-cd8a-46c9-b348-20eda2a294d9" providerId="AD" clId="Web-{46BE97FF-A57E-DBAC-BC12-AD17F7C8E799}" dt="2024-04-10T05:50:05.452" v="20" actId="20577"/>
          <ac:spMkLst>
            <pc:docMk/>
            <pc:sldMk cId="3666044491" sldId="317"/>
            <ac:spMk id="9" creationId="{24ED7436-24AE-CB3A-7E9C-70976F4890E7}"/>
          </ac:spMkLst>
        </pc:spChg>
        <pc:spChg chg="mod">
          <ac:chgData name="Lennart Jabben" userId="S::jabben@energiequelle.de::f6c0d022-cd8a-46c9-b348-20eda2a294d9" providerId="AD" clId="Web-{46BE97FF-A57E-DBAC-BC12-AD17F7C8E799}" dt="2024-04-10T05:50:33.171" v="34" actId="20577"/>
          <ac:spMkLst>
            <pc:docMk/>
            <pc:sldMk cId="3666044491" sldId="317"/>
            <ac:spMk id="11" creationId="{6BBA047F-5926-1ACB-68F6-E5CE6C28429E}"/>
          </ac:spMkLst>
        </pc:spChg>
      </pc:sldChg>
      <pc:sldChg chg="modSp">
        <pc:chgData name="Lennart Jabben" userId="S::jabben@energiequelle.de::f6c0d022-cd8a-46c9-b348-20eda2a294d9" providerId="AD" clId="Web-{46BE97FF-A57E-DBAC-BC12-AD17F7C8E799}" dt="2024-04-10T05:58:50.161" v="75" actId="1076"/>
        <pc:sldMkLst>
          <pc:docMk/>
          <pc:sldMk cId="803440586" sldId="318"/>
        </pc:sldMkLst>
        <pc:picChg chg="mod">
          <ac:chgData name="Lennart Jabben" userId="S::jabben@energiequelle.de::f6c0d022-cd8a-46c9-b348-20eda2a294d9" providerId="AD" clId="Web-{46BE97FF-A57E-DBAC-BC12-AD17F7C8E799}" dt="2024-04-10T05:58:50.161" v="75" actId="1076"/>
          <ac:picMkLst>
            <pc:docMk/>
            <pc:sldMk cId="803440586" sldId="318"/>
            <ac:picMk id="2" creationId="{1F450FAB-3CF6-A2BB-58AA-890BE79001E9}"/>
          </ac:picMkLst>
        </pc:picChg>
      </pc:sldChg>
      <pc:sldChg chg="del">
        <pc:chgData name="Lennart Jabben" userId="S::jabben@energiequelle.de::f6c0d022-cd8a-46c9-b348-20eda2a294d9" providerId="AD" clId="Web-{46BE97FF-A57E-DBAC-BC12-AD17F7C8E799}" dt="2024-04-10T05:56:57.316" v="60"/>
        <pc:sldMkLst>
          <pc:docMk/>
          <pc:sldMk cId="3765282956" sldId="332"/>
        </pc:sldMkLst>
      </pc:sldChg>
      <pc:sldChg chg="addSp delSp modSp new">
        <pc:chgData name="Lennart Jabben" userId="S::jabben@energiequelle.de::f6c0d022-cd8a-46c9-b348-20eda2a294d9" providerId="AD" clId="Web-{46BE97FF-A57E-DBAC-BC12-AD17F7C8E799}" dt="2024-04-10T06:06:38.744" v="89" actId="20577"/>
        <pc:sldMkLst>
          <pc:docMk/>
          <pc:sldMk cId="3372298047" sldId="342"/>
        </pc:sldMkLst>
        <pc:spChg chg="del">
          <ac:chgData name="Lennart Jabben" userId="S::jabben@energiequelle.de::f6c0d022-cd8a-46c9-b348-20eda2a294d9" providerId="AD" clId="Web-{46BE97FF-A57E-DBAC-BC12-AD17F7C8E799}" dt="2024-04-10T05:51:13.531" v="41"/>
          <ac:spMkLst>
            <pc:docMk/>
            <pc:sldMk cId="3372298047" sldId="342"/>
            <ac:spMk id="2" creationId="{BCD52BD6-0BD1-E97D-0474-90887005EFC3}"/>
          </ac:spMkLst>
        </pc:spChg>
        <pc:spChg chg="del">
          <ac:chgData name="Lennart Jabben" userId="S::jabben@energiequelle.de::f6c0d022-cd8a-46c9-b348-20eda2a294d9" providerId="AD" clId="Web-{46BE97FF-A57E-DBAC-BC12-AD17F7C8E799}" dt="2024-04-10T05:51:09.468" v="40"/>
          <ac:spMkLst>
            <pc:docMk/>
            <pc:sldMk cId="3372298047" sldId="342"/>
            <ac:spMk id="3" creationId="{2FA2C701-4A2D-B81E-E19A-363A6FEE494D}"/>
          </ac:spMkLst>
        </pc:spChg>
        <pc:spChg chg="add mod">
          <ac:chgData name="Lennart Jabben" userId="S::jabben@energiequelle.de::f6c0d022-cd8a-46c9-b348-20eda2a294d9" providerId="AD" clId="Web-{46BE97FF-A57E-DBAC-BC12-AD17F7C8E799}" dt="2024-04-10T06:06:38.744" v="89" actId="20577"/>
          <ac:spMkLst>
            <pc:docMk/>
            <pc:sldMk cId="3372298047" sldId="342"/>
            <ac:spMk id="7" creationId="{5B059B09-5288-A634-2C0B-56197D91FD50}"/>
          </ac:spMkLst>
        </pc:spChg>
        <pc:spChg chg="add del">
          <ac:chgData name="Lennart Jabben" userId="S::jabben@energiequelle.de::f6c0d022-cd8a-46c9-b348-20eda2a294d9" providerId="AD" clId="Web-{46BE97FF-A57E-DBAC-BC12-AD17F7C8E799}" dt="2024-04-10T05:54:37.486" v="47"/>
          <ac:spMkLst>
            <pc:docMk/>
            <pc:sldMk cId="3372298047" sldId="342"/>
            <ac:spMk id="9" creationId="{986FE9F0-7DBF-4AE0-FE8B-E974291FFFDA}"/>
          </ac:spMkLst>
        </pc:spChg>
        <pc:spChg chg="add mod">
          <ac:chgData name="Lennart Jabben" userId="S::jabben@energiequelle.de::f6c0d022-cd8a-46c9-b348-20eda2a294d9" providerId="AD" clId="Web-{46BE97FF-A57E-DBAC-BC12-AD17F7C8E799}" dt="2024-04-10T05:57:39.301" v="72" actId="20577"/>
          <ac:spMkLst>
            <pc:docMk/>
            <pc:sldMk cId="3372298047" sldId="342"/>
            <ac:spMk id="14" creationId="{1E061AED-CFCE-1A43-3668-A55797D0AC9B}"/>
          </ac:spMkLst>
        </pc:spChg>
        <pc:picChg chg="add del">
          <ac:chgData name="Lennart Jabben" userId="S::jabben@energiequelle.de::f6c0d022-cd8a-46c9-b348-20eda2a294d9" providerId="AD" clId="Web-{46BE97FF-A57E-DBAC-BC12-AD17F7C8E799}" dt="2024-04-10T05:51:55.110" v="42"/>
          <ac:picMkLst>
            <pc:docMk/>
            <pc:sldMk cId="3372298047" sldId="342"/>
            <ac:picMk id="5" creationId="{EE78C181-D672-1803-8A9F-465451D4CECE}"/>
          </ac:picMkLst>
        </pc:picChg>
        <pc:picChg chg="add del mod">
          <ac:chgData name="Lennart Jabben" userId="S::jabben@energiequelle.de::f6c0d022-cd8a-46c9-b348-20eda2a294d9" providerId="AD" clId="Web-{46BE97FF-A57E-DBAC-BC12-AD17F7C8E799}" dt="2024-04-10T05:56:05.206" v="52"/>
          <ac:picMkLst>
            <pc:docMk/>
            <pc:sldMk cId="3372298047" sldId="342"/>
            <ac:picMk id="10" creationId="{EA2BBA7C-BC91-324A-DBD3-4B5B713FFF3E}"/>
          </ac:picMkLst>
        </pc:picChg>
        <pc:picChg chg="add del mod">
          <ac:chgData name="Lennart Jabben" userId="S::jabben@energiequelle.de::f6c0d022-cd8a-46c9-b348-20eda2a294d9" providerId="AD" clId="Web-{46BE97FF-A57E-DBAC-BC12-AD17F7C8E799}" dt="2024-04-10T05:56:22.034" v="56"/>
          <ac:picMkLst>
            <pc:docMk/>
            <pc:sldMk cId="3372298047" sldId="342"/>
            <ac:picMk id="11" creationId="{E25B46C5-771A-AE6B-8D0F-7779A46A11AA}"/>
          </ac:picMkLst>
        </pc:picChg>
        <pc:picChg chg="add del mod">
          <ac:chgData name="Lennart Jabben" userId="S::jabben@energiequelle.de::f6c0d022-cd8a-46c9-b348-20eda2a294d9" providerId="AD" clId="Web-{46BE97FF-A57E-DBAC-BC12-AD17F7C8E799}" dt="2024-04-10T06:01:54.851" v="82"/>
          <ac:picMkLst>
            <pc:docMk/>
            <pc:sldMk cId="3372298047" sldId="342"/>
            <ac:picMk id="12" creationId="{FAD028C3-8E4D-4B6D-845C-37F42D2ABFE2}"/>
          </ac:picMkLst>
        </pc:picChg>
        <pc:picChg chg="add mod">
          <ac:chgData name="Lennart Jabben" userId="S::jabben@energiequelle.de::f6c0d022-cd8a-46c9-b348-20eda2a294d9" providerId="AD" clId="Web-{46BE97FF-A57E-DBAC-BC12-AD17F7C8E799}" dt="2024-04-10T06:02:15.820" v="86" actId="1076"/>
          <ac:picMkLst>
            <pc:docMk/>
            <pc:sldMk cId="3372298047" sldId="342"/>
            <ac:picMk id="15" creationId="{A5D203A5-1E2D-4121-5738-A2FFEF2FE415}"/>
          </ac:picMkLst>
        </pc:picChg>
      </pc:sldChg>
      <pc:sldMasterChg chg="addSldLayout">
        <pc:chgData name="Lennart Jabben" userId="S::jabben@energiequelle.de::f6c0d022-cd8a-46c9-b348-20eda2a294d9" providerId="AD" clId="Web-{46BE97FF-A57E-DBAC-BC12-AD17F7C8E799}" dt="2024-04-10T05:49:16.905" v="0"/>
        <pc:sldMasterMkLst>
          <pc:docMk/>
          <pc:sldMasterMk cId="2679246760" sldId="2147483924"/>
        </pc:sldMasterMkLst>
        <pc:sldLayoutChg chg="add replId">
          <pc:chgData name="Lennart Jabben" userId="S::jabben@energiequelle.de::f6c0d022-cd8a-46c9-b348-20eda2a294d9" providerId="AD" clId="Web-{46BE97FF-A57E-DBAC-BC12-AD17F7C8E799}" dt="2024-04-10T05:49:16.905" v="0"/>
          <pc:sldLayoutMkLst>
            <pc:docMk/>
            <pc:sldMasterMk cId="2679246760" sldId="2147483924"/>
            <pc:sldLayoutMk cId="2457281828" sldId="21474839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51A69-C562-4FC5-92DC-994CDC1376A2}" type="datetimeFigureOut">
              <a:rPr lang="en-US" smtClean="0"/>
              <a:pPr/>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47B73-6B03-4EF3-AD40-683CE00DABF6}" type="slidenum">
              <a:rPr lang="en-US" smtClean="0"/>
              <a:pPr/>
              <a:t>‹Nr.›</a:t>
            </a:fld>
            <a:endParaRPr lang="en-US"/>
          </a:p>
        </p:txBody>
      </p:sp>
    </p:spTree>
    <p:extLst>
      <p:ext uri="{BB962C8B-B14F-4D97-AF65-F5344CB8AC3E}">
        <p14:creationId xmlns:p14="http://schemas.microsoft.com/office/powerpoint/2010/main" val="13006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C747B73-6B03-4EF3-AD40-683CE00DABF6}" type="slidenum">
              <a:rPr lang="en-US" smtClean="0"/>
              <a:pPr/>
              <a:t>4</a:t>
            </a:fld>
            <a:endParaRPr lang="en-US"/>
          </a:p>
        </p:txBody>
      </p:sp>
    </p:spTree>
    <p:extLst>
      <p:ext uri="{BB962C8B-B14F-4D97-AF65-F5344CB8AC3E}">
        <p14:creationId xmlns:p14="http://schemas.microsoft.com/office/powerpoint/2010/main" val="231665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C747B73-6B03-4EF3-AD40-683CE00DABF6}" type="slidenum">
              <a:rPr lang="en-US" smtClean="0"/>
              <a:pPr/>
              <a:t>6</a:t>
            </a:fld>
            <a:endParaRPr lang="en-US"/>
          </a:p>
        </p:txBody>
      </p:sp>
    </p:spTree>
    <p:extLst>
      <p:ext uri="{BB962C8B-B14F-4D97-AF65-F5344CB8AC3E}">
        <p14:creationId xmlns:p14="http://schemas.microsoft.com/office/powerpoint/2010/main" val="116432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80000"/>
              </a:lnSpc>
              <a:buClr>
                <a:srgbClr val="00757A"/>
              </a:buClr>
              <a:buFont typeface="Arial" panose="020B0604020202020204" pitchFamily="34" charset="0"/>
              <a:buChar char="•"/>
            </a:pPr>
            <a:r>
              <a:rPr lang="en-GB" sz="1200" dirty="0">
                <a:solidFill>
                  <a:schemeClr val="tx1"/>
                </a:solidFill>
                <a:latin typeface="Eurostile OT" pitchFamily="18" charset="0"/>
              </a:rPr>
              <a:t>Energy concepts for local governments</a:t>
            </a:r>
          </a:p>
          <a:p>
            <a:pPr marL="285750" indent="-285750">
              <a:lnSpc>
                <a:spcPct val="80000"/>
              </a:lnSpc>
              <a:buClr>
                <a:srgbClr val="00757A"/>
              </a:buClr>
              <a:buFont typeface="Arial" panose="020B0604020202020204" pitchFamily="34" charset="0"/>
              <a:buChar char="•"/>
            </a:pPr>
            <a:r>
              <a:rPr lang="en-GB" sz="1200" dirty="0">
                <a:solidFill>
                  <a:schemeClr val="tx1"/>
                </a:solidFill>
                <a:latin typeface="Eurostile OT" pitchFamily="18" charset="0"/>
              </a:rPr>
              <a:t>Site finding and analysis</a:t>
            </a:r>
          </a:p>
          <a:p>
            <a:pPr marL="285750" indent="-285750">
              <a:lnSpc>
                <a:spcPct val="80000"/>
              </a:lnSpc>
              <a:buClr>
                <a:srgbClr val="00757A"/>
              </a:buClr>
              <a:buFont typeface="Arial" panose="020B0604020202020204" pitchFamily="34" charset="0"/>
              <a:buChar char="•"/>
            </a:pPr>
            <a:r>
              <a:rPr lang="en-GB" sz="1200" dirty="0">
                <a:solidFill>
                  <a:schemeClr val="tx1"/>
                </a:solidFill>
                <a:latin typeface="Eurostile OT" pitchFamily="18" charset="0"/>
              </a:rPr>
              <a:t>Securing of land</a:t>
            </a:r>
          </a:p>
          <a:p>
            <a:pPr marL="285750" indent="-285750">
              <a:lnSpc>
                <a:spcPct val="80000"/>
              </a:lnSpc>
              <a:buClr>
                <a:srgbClr val="00757A"/>
              </a:buClr>
              <a:buFont typeface="Arial" panose="020B0604020202020204" pitchFamily="34" charset="0"/>
              <a:buChar char="•"/>
            </a:pPr>
            <a:r>
              <a:rPr lang="en-GB" sz="1200" dirty="0">
                <a:solidFill>
                  <a:schemeClr val="tx1"/>
                </a:solidFill>
                <a:latin typeface="Eurostile OT" pitchFamily="18" charset="0"/>
              </a:rPr>
              <a:t>Project planning</a:t>
            </a:r>
          </a:p>
          <a:p>
            <a:pPr marL="285750" indent="-285750">
              <a:lnSpc>
                <a:spcPct val="80000"/>
              </a:lnSpc>
              <a:buClr>
                <a:srgbClr val="00757A"/>
              </a:buClr>
              <a:buFont typeface="Arial" panose="020B0604020202020204" pitchFamily="34" charset="0"/>
              <a:buChar char="•"/>
            </a:pPr>
            <a:r>
              <a:rPr lang="en-GB" sz="1200" dirty="0">
                <a:solidFill>
                  <a:schemeClr val="tx1"/>
                </a:solidFill>
                <a:latin typeface="Eurostile OT" pitchFamily="18" charset="0"/>
              </a:rPr>
              <a:t>Construction management and installation</a:t>
            </a:r>
          </a:p>
          <a:p>
            <a:pPr marL="285750" indent="-285750">
              <a:lnSpc>
                <a:spcPct val="80000"/>
              </a:lnSpc>
              <a:buClr>
                <a:srgbClr val="00757A"/>
              </a:buClr>
              <a:buFont typeface="Arial" panose="020B0604020202020204" pitchFamily="34" charset="0"/>
              <a:buChar char="•"/>
            </a:pPr>
            <a:r>
              <a:rPr lang="en-GB" sz="1200" dirty="0">
                <a:solidFill>
                  <a:schemeClr val="tx1"/>
                </a:solidFill>
                <a:latin typeface="Eurostile OT" pitchFamily="18" charset="0"/>
              </a:rPr>
              <a:t>Grid planning, implementation and connection</a:t>
            </a:r>
            <a:endParaRPr lang="de-DE" dirty="0"/>
          </a:p>
        </p:txBody>
      </p:sp>
      <p:sp>
        <p:nvSpPr>
          <p:cNvPr id="4" name="Foliennummernplatzhalter 3"/>
          <p:cNvSpPr>
            <a:spLocks noGrp="1"/>
          </p:cNvSpPr>
          <p:nvPr>
            <p:ph type="sldNum" sz="quarter" idx="10"/>
          </p:nvPr>
        </p:nvSpPr>
        <p:spPr/>
        <p:txBody>
          <a:bodyPr/>
          <a:lstStyle/>
          <a:p>
            <a:fld id="{8C747B73-6B03-4EF3-AD40-683CE00DABF6}" type="slidenum">
              <a:rPr lang="en-US" smtClean="0"/>
              <a:pPr/>
              <a:t>9</a:t>
            </a:fld>
            <a:endParaRPr lang="en-US"/>
          </a:p>
        </p:txBody>
      </p:sp>
    </p:spTree>
    <p:extLst>
      <p:ext uri="{BB962C8B-B14F-4D97-AF65-F5344CB8AC3E}">
        <p14:creationId xmlns:p14="http://schemas.microsoft.com/office/powerpoint/2010/main" val="54297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dirty="0">
                <a:solidFill>
                  <a:srgbClr val="00757A"/>
                </a:solidFill>
                <a:latin typeface="Eurostile OT Heavy" pitchFamily="18" charset="0"/>
              </a:rPr>
              <a:t>Managed</a:t>
            </a:r>
            <a:r>
              <a:rPr lang="en-GB" sz="1200" b="1" baseline="0" dirty="0">
                <a:solidFill>
                  <a:srgbClr val="00757A"/>
                </a:solidFill>
                <a:latin typeface="Eurostile OT Heavy" pitchFamily="18" charset="0"/>
              </a:rPr>
              <a:t> systems </a:t>
            </a:r>
            <a:r>
              <a:rPr lang="en-GB" sz="1200" b="1" dirty="0">
                <a:solidFill>
                  <a:srgbClr val="00757A"/>
                </a:solidFill>
                <a:latin typeface="Eurostile OT Heavy" pitchFamily="18" charset="0"/>
              </a:rPr>
              <a:t>Germany</a:t>
            </a:r>
          </a:p>
          <a:p>
            <a:r>
              <a:rPr lang="en-GB" sz="1200" dirty="0">
                <a:solidFill>
                  <a:schemeClr val="tx1"/>
                </a:solidFill>
                <a:latin typeface="Eurostile OT Heavy" pitchFamily="18" charset="0"/>
              </a:rPr>
              <a:t>Wind: 	</a:t>
            </a:r>
            <a:r>
              <a:rPr lang="en-GB" sz="1200" dirty="0">
                <a:solidFill>
                  <a:schemeClr val="tx1"/>
                </a:solidFill>
              </a:rPr>
              <a:t>596 systems 	(1047.4 MW)</a:t>
            </a:r>
          </a:p>
          <a:p>
            <a:r>
              <a:rPr lang="en-GB" sz="1200" dirty="0">
                <a:solidFill>
                  <a:schemeClr val="tx1"/>
                </a:solidFill>
                <a:latin typeface="Eurostile OT Heavy" pitchFamily="18" charset="0"/>
              </a:rPr>
              <a:t>PV:	2</a:t>
            </a:r>
            <a:r>
              <a:rPr lang="en-GB" sz="1200" dirty="0">
                <a:solidFill>
                  <a:schemeClr val="tx1"/>
                </a:solidFill>
              </a:rPr>
              <a:t>1 systems 	 (55.3 MW)</a:t>
            </a:r>
          </a:p>
          <a:p>
            <a:r>
              <a:rPr lang="en-GB" sz="1200" dirty="0">
                <a:solidFill>
                  <a:schemeClr val="tx1"/>
                </a:solidFill>
                <a:latin typeface="Eurostile OT Heavy" pitchFamily="18" charset="0"/>
              </a:rPr>
              <a:t>Biogas:	 </a:t>
            </a:r>
            <a:r>
              <a:rPr lang="en-GB" sz="1200" dirty="0">
                <a:solidFill>
                  <a:schemeClr val="tx1"/>
                </a:solidFill>
              </a:rPr>
              <a:t>3 systems	 (1.6 MW)</a:t>
            </a:r>
          </a:p>
          <a:p>
            <a:r>
              <a:rPr lang="en-GB" sz="1200" dirty="0">
                <a:solidFill>
                  <a:schemeClr val="tx1"/>
                </a:solidFill>
                <a:latin typeface="Eurostile OT Heavy" pitchFamily="18" charset="0"/>
              </a:rPr>
              <a:t>Substations: </a:t>
            </a:r>
            <a:r>
              <a:rPr lang="en-GB" sz="1200" dirty="0">
                <a:solidFill>
                  <a:schemeClr val="tx1"/>
                </a:solidFill>
              </a:rPr>
              <a:t>21 substations (1,765 MVA)</a:t>
            </a:r>
          </a:p>
          <a:p>
            <a:endParaRPr lang="en-GB" sz="1200" dirty="0">
              <a:solidFill>
                <a:schemeClr val="tx1"/>
              </a:solidFill>
            </a:endParaRPr>
          </a:p>
          <a:p>
            <a:r>
              <a:rPr lang="en-GB" sz="1200" b="1" dirty="0">
                <a:solidFill>
                  <a:srgbClr val="00757A"/>
                </a:solidFill>
                <a:latin typeface="Eurostile OT Heavy" pitchFamily="18" charset="0"/>
              </a:rPr>
              <a:t>Europe</a:t>
            </a:r>
            <a:endParaRPr lang="en-GB" sz="1200" b="1" i="1" dirty="0">
              <a:solidFill>
                <a:srgbClr val="00757A"/>
              </a:solidFill>
              <a:latin typeface="Eurostile OT Heavy" pitchFamily="18" charset="0"/>
            </a:endParaRPr>
          </a:p>
          <a:p>
            <a:r>
              <a:rPr lang="en-GB" sz="1200" i="0" dirty="0">
                <a:solidFill>
                  <a:schemeClr val="tx1"/>
                </a:solidFill>
                <a:latin typeface="Eurostile OT Heavy" pitchFamily="18" charset="0"/>
              </a:rPr>
              <a:t>France: </a:t>
            </a:r>
            <a:r>
              <a:rPr lang="en-GB" sz="1200" i="0" dirty="0">
                <a:solidFill>
                  <a:schemeClr val="tx1"/>
                </a:solidFill>
              </a:rPr>
              <a:t>80 WTGs (157.4 MW)</a:t>
            </a:r>
          </a:p>
          <a:p>
            <a:r>
              <a:rPr lang="en-GB" sz="1200" i="0" dirty="0">
                <a:solidFill>
                  <a:schemeClr val="tx1"/>
                </a:solidFill>
                <a:latin typeface="Eurostile OT Heavy" pitchFamily="18" charset="0"/>
              </a:rPr>
              <a:t>Italy: </a:t>
            </a:r>
            <a:r>
              <a:rPr lang="en-GB" sz="1200" i="0" dirty="0">
                <a:solidFill>
                  <a:schemeClr val="tx1"/>
                </a:solidFill>
              </a:rPr>
              <a:t>6 PV (5.9 MW)</a:t>
            </a:r>
          </a:p>
          <a:p>
            <a:endParaRPr lang="en-GB" sz="1200" i="1" dirty="0">
              <a:solidFill>
                <a:schemeClr val="tx1"/>
              </a:solidFill>
            </a:endParaRPr>
          </a:p>
          <a:p>
            <a:endParaRPr lang="de-DE" i="1" dirty="0"/>
          </a:p>
        </p:txBody>
      </p:sp>
      <p:sp>
        <p:nvSpPr>
          <p:cNvPr id="4" name="Foliennummernplatzhalter 3"/>
          <p:cNvSpPr>
            <a:spLocks noGrp="1"/>
          </p:cNvSpPr>
          <p:nvPr>
            <p:ph type="sldNum" sz="quarter" idx="10"/>
          </p:nvPr>
        </p:nvSpPr>
        <p:spPr/>
        <p:txBody>
          <a:bodyPr/>
          <a:lstStyle/>
          <a:p>
            <a:fld id="{8C747B73-6B03-4EF3-AD40-683CE00DABF6}" type="slidenum">
              <a:rPr lang="en-US" smtClean="0"/>
              <a:pPr/>
              <a:t>13</a:t>
            </a:fld>
            <a:endParaRPr lang="en-US"/>
          </a:p>
        </p:txBody>
      </p:sp>
    </p:spTree>
    <p:extLst>
      <p:ext uri="{BB962C8B-B14F-4D97-AF65-F5344CB8AC3E}">
        <p14:creationId xmlns:p14="http://schemas.microsoft.com/office/powerpoint/2010/main" val="1897829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pic>
        <p:nvPicPr>
          <p:cNvPr id="7" name="Grafik 6" descr="balken.jpg"/>
          <p:cNvPicPr>
            <a:picLocks noChangeAspect="1"/>
          </p:cNvPicPr>
          <p:nvPr/>
        </p:nvPicPr>
        <p:blipFill>
          <a:blip r:embed="rId2" cstate="print"/>
          <a:stretch>
            <a:fillRect/>
          </a:stretch>
        </p:blipFill>
        <p:spPr>
          <a:xfrm>
            <a:off x="-50800" y="0"/>
            <a:ext cx="457200" cy="13827512"/>
          </a:xfrm>
          <a:prstGeom prst="rect">
            <a:avLst/>
          </a:prstGeom>
        </p:spPr>
      </p:pic>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4660" y="277587"/>
            <a:ext cx="5589814" cy="1397454"/>
          </a:xfrm>
          <a:prstGeom prst="rect">
            <a:avLst/>
          </a:prstGeom>
        </p:spPr>
      </p:pic>
    </p:spTree>
    <p:extLst>
      <p:ext uri="{BB962C8B-B14F-4D97-AF65-F5344CB8AC3E}">
        <p14:creationId xmlns:p14="http://schemas.microsoft.com/office/powerpoint/2010/main" val="324480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262527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023411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3450" y="4822826"/>
            <a:ext cx="18288000" cy="3311524"/>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endParaRPr lang="en-US" dirty="0"/>
          </a:p>
        </p:txBody>
      </p:sp>
    </p:spTree>
    <p:extLst>
      <p:ext uri="{BB962C8B-B14F-4D97-AF65-F5344CB8AC3E}">
        <p14:creationId xmlns:p14="http://schemas.microsoft.com/office/powerpoint/2010/main" val="245728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324480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2030080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2026334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F2AF2-EA92-44F8-853B-5E3554E36C48}"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16196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F2AF2-EA92-44F8-853B-5E3554E36C48}"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406902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F2AF2-EA92-44F8-853B-5E3554E36C48}" type="datetimeFigureOut">
              <a:rPr lang="en-US" smtClean="0"/>
              <a:pPr/>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045409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pPr/>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09728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pic>
        <p:nvPicPr>
          <p:cNvPr id="7" name="Grafik 6" descr="balken.jpg"/>
          <p:cNvPicPr>
            <a:picLocks noChangeAspect="1"/>
          </p:cNvPicPr>
          <p:nvPr/>
        </p:nvPicPr>
        <p:blipFill>
          <a:blip r:embed="rId2" cstate="print"/>
          <a:stretch>
            <a:fillRect/>
          </a:stretch>
        </p:blipFill>
        <p:spPr>
          <a:xfrm>
            <a:off x="-50800" y="0"/>
            <a:ext cx="457200" cy="13827512"/>
          </a:xfrm>
          <a:prstGeom prst="rect">
            <a:avLst/>
          </a:prstGeom>
        </p:spPr>
      </p:pic>
      <p:pic>
        <p:nvPicPr>
          <p:cNvPr id="9" name="Grafik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4660" y="277587"/>
            <a:ext cx="5589814" cy="1397454"/>
          </a:xfrm>
          <a:prstGeom prst="rect">
            <a:avLst/>
          </a:prstGeom>
        </p:spPr>
      </p:pic>
    </p:spTree>
    <p:extLst>
      <p:ext uri="{BB962C8B-B14F-4D97-AF65-F5344CB8AC3E}">
        <p14:creationId xmlns:p14="http://schemas.microsoft.com/office/powerpoint/2010/main" val="203008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3344504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3642426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262527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02341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F2AF2-EA92-44F8-853B-5E3554E36C48}"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202633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0F2AF2-EA92-44F8-853B-5E3554E36C48}"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161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0F2AF2-EA92-44F8-853B-5E3554E36C48}"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406902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0F2AF2-EA92-44F8-853B-5E3554E36C48}" type="datetimeFigureOut">
              <a:rPr lang="en-US" smtClean="0"/>
              <a:pPr/>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04540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F2AF2-EA92-44F8-853B-5E3554E36C48}" type="datetimeFigureOut">
              <a:rPr lang="en-US" smtClean="0"/>
              <a:pPr/>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109728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3344504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20F2AF2-EA92-44F8-853B-5E3554E36C48}"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75539-BFBE-477A-BDB6-9CA7B44D81A5}" type="slidenum">
              <a:rPr lang="en-US" smtClean="0"/>
              <a:pPr/>
              <a:t>‹Nr.›</a:t>
            </a:fld>
            <a:endParaRPr lang="en-US"/>
          </a:p>
        </p:txBody>
      </p:sp>
    </p:spTree>
    <p:extLst>
      <p:ext uri="{BB962C8B-B14F-4D97-AF65-F5344CB8AC3E}">
        <p14:creationId xmlns:p14="http://schemas.microsoft.com/office/powerpoint/2010/main" val="364242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20F2AF2-EA92-44F8-853B-5E3554E36C48}" type="datetimeFigureOut">
              <a:rPr lang="en-US" smtClean="0"/>
              <a:pPr/>
              <a:t>4/11/2024</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7575539-BFBE-477A-BDB6-9CA7B44D81A5}" type="slidenum">
              <a:rPr lang="en-US" smtClean="0"/>
              <a:pPr/>
              <a:t>‹Nr.›</a:t>
            </a:fld>
            <a:endParaRPr lang="en-US"/>
          </a:p>
        </p:txBody>
      </p:sp>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48"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20F2AF2-EA92-44F8-853B-5E3554E36C48}" type="datetimeFigureOut">
              <a:rPr lang="en-US" smtClean="0"/>
              <a:pPr/>
              <a:t>4/11/2024</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7575539-BFBE-477A-BDB6-9CA7B44D81A5}" type="slidenum">
              <a:rPr lang="en-US" smtClean="0"/>
              <a:pPr/>
              <a:t>‹Nr.›</a:t>
            </a:fld>
            <a:endParaRPr lang="en-US"/>
          </a:p>
        </p:txBody>
      </p:sp>
      <p:pic>
        <p:nvPicPr>
          <p:cNvPr id="7" name="Grafik 6" descr="balken.jpg"/>
          <p:cNvPicPr>
            <a:picLocks noChangeAspect="1"/>
          </p:cNvPicPr>
          <p:nvPr/>
        </p:nvPicPr>
        <p:blipFill>
          <a:blip r:embed="rId13" cstate="print"/>
          <a:stretch>
            <a:fillRect/>
          </a:stretch>
        </p:blipFill>
        <p:spPr>
          <a:xfrm>
            <a:off x="-50800" y="0"/>
            <a:ext cx="457200" cy="13827512"/>
          </a:xfrm>
          <a:prstGeom prst="rect">
            <a:avLst/>
          </a:prstGeom>
        </p:spPr>
      </p:pic>
      <p:pic>
        <p:nvPicPr>
          <p:cNvPr id="9" name="Grafik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4660" y="277587"/>
            <a:ext cx="5589814" cy="1397454"/>
          </a:xfrm>
          <a:prstGeom prst="rect">
            <a:avLst/>
          </a:prstGeom>
        </p:spPr>
      </p:pic>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0.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1437045-3AEC-131E-A6B9-CBCA6D668B67}"/>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9855199" y="4268780"/>
            <a:ext cx="22049164" cy="22452023"/>
          </a:xfrm>
          <a:prstGeom prst="rect">
            <a:avLst/>
          </a:prstGeom>
        </p:spPr>
      </p:pic>
      <p:sp>
        <p:nvSpPr>
          <p:cNvPr id="2" name="Rechteck 1">
            <a:extLst>
              <a:ext uri="{FF2B5EF4-FFF2-40B4-BE49-F238E27FC236}">
                <a16:creationId xmlns:a16="http://schemas.microsoft.com/office/drawing/2014/main" id="{F858C2C5-CC3E-7A46-FEB5-C519BBE3E2FE}"/>
              </a:ext>
            </a:extLst>
          </p:cNvPr>
          <p:cNvSpPr/>
          <p:nvPr/>
        </p:nvSpPr>
        <p:spPr>
          <a:xfrm>
            <a:off x="7772399" y="2449579"/>
            <a:ext cx="16748450" cy="5484746"/>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3D5723F5-42ED-7EC4-E07E-9AF0C34B6EAD}"/>
              </a:ext>
            </a:extLst>
          </p:cNvPr>
          <p:cNvSpPr txBox="1"/>
          <p:nvPr/>
        </p:nvSpPr>
        <p:spPr>
          <a:xfrm>
            <a:off x="9225124" y="3339756"/>
            <a:ext cx="13843000" cy="3570208"/>
          </a:xfrm>
          <a:prstGeom prst="rect">
            <a:avLst/>
          </a:prstGeom>
          <a:noFill/>
        </p:spPr>
        <p:txBody>
          <a:bodyPr wrap="square" rtlCol="0">
            <a:spAutoFit/>
          </a:bodyPr>
          <a:lstStyle/>
          <a:p>
            <a:r>
              <a:rPr lang="de-DE" sz="8000" b="1" spc="100" dirty="0">
                <a:solidFill>
                  <a:schemeClr val="bg1"/>
                </a:solidFill>
                <a:ea typeface="Open Sans" pitchFamily="34" charset="0"/>
                <a:cs typeface="Open Sans" pitchFamily="34" charset="0"/>
              </a:rPr>
              <a:t>WE TAKE ENERGY </a:t>
            </a:r>
          </a:p>
          <a:p>
            <a:r>
              <a:rPr lang="de-DE" sz="8000" b="1" spc="100" dirty="0">
                <a:solidFill>
                  <a:schemeClr val="bg1"/>
                </a:solidFill>
                <a:ea typeface="Open Sans" pitchFamily="34" charset="0"/>
                <a:cs typeface="Open Sans" pitchFamily="34" charset="0"/>
              </a:rPr>
              <a:t>FROM NATURE’S SOURCE</a:t>
            </a:r>
            <a:endParaRPr lang="en-US" sz="6600" spc="100" dirty="0">
              <a:solidFill>
                <a:schemeClr val="bg1"/>
              </a:solidFill>
              <a:ea typeface="Open Sans" pitchFamily="34" charset="0"/>
              <a:cs typeface="Open Sans" pitchFamily="34" charset="0"/>
            </a:endParaRPr>
          </a:p>
          <a:p>
            <a:endParaRPr lang="de-DE" sz="6600" dirty="0">
              <a:solidFill>
                <a:schemeClr val="bg1"/>
              </a:solidFill>
            </a:endParaRPr>
          </a:p>
        </p:txBody>
      </p:sp>
      <p:sp>
        <p:nvSpPr>
          <p:cNvPr id="4" name="Textfeld 3">
            <a:extLst>
              <a:ext uri="{FF2B5EF4-FFF2-40B4-BE49-F238E27FC236}">
                <a16:creationId xmlns:a16="http://schemas.microsoft.com/office/drawing/2014/main" id="{3D4C576E-76D4-2A14-8EF8-0B995F4AF2ED}"/>
              </a:ext>
            </a:extLst>
          </p:cNvPr>
          <p:cNvSpPr txBox="1"/>
          <p:nvPr/>
        </p:nvSpPr>
        <p:spPr>
          <a:xfrm>
            <a:off x="9225124" y="6320678"/>
            <a:ext cx="14866776" cy="707886"/>
          </a:xfrm>
          <a:prstGeom prst="rect">
            <a:avLst/>
          </a:prstGeom>
          <a:noFill/>
        </p:spPr>
        <p:txBody>
          <a:bodyPr wrap="square" rtlCol="0">
            <a:spAutoFit/>
          </a:bodyPr>
          <a:lstStyle/>
          <a:p>
            <a:r>
              <a:rPr lang="de-DE" sz="4000" spc="100" dirty="0">
                <a:solidFill>
                  <a:schemeClr val="bg1"/>
                </a:solidFill>
                <a:ea typeface="Open Sans" pitchFamily="34" charset="0"/>
                <a:cs typeface="Open Sans" pitchFamily="34" charset="0"/>
              </a:rPr>
              <a:t>Innovative and </a:t>
            </a:r>
            <a:r>
              <a:rPr lang="de-DE" sz="4000" spc="100" dirty="0" err="1">
                <a:solidFill>
                  <a:schemeClr val="bg1"/>
                </a:solidFill>
                <a:ea typeface="Open Sans" pitchFamily="34" charset="0"/>
                <a:cs typeface="Open Sans" pitchFamily="34" charset="0"/>
              </a:rPr>
              <a:t>sustainable</a:t>
            </a:r>
            <a:r>
              <a:rPr lang="de-DE" sz="4000" spc="100" dirty="0">
                <a:solidFill>
                  <a:schemeClr val="bg1"/>
                </a:solidFill>
                <a:ea typeface="Open Sans" pitchFamily="34" charset="0"/>
                <a:cs typeface="Open Sans" pitchFamily="34" charset="0"/>
              </a:rPr>
              <a:t> – </a:t>
            </a:r>
            <a:r>
              <a:rPr lang="de-DE" sz="4000" spc="100" dirty="0" err="1">
                <a:solidFill>
                  <a:schemeClr val="bg1"/>
                </a:solidFill>
                <a:ea typeface="Open Sans" pitchFamily="34" charset="0"/>
                <a:cs typeface="Open Sans" pitchFamily="34" charset="0"/>
              </a:rPr>
              <a:t>because</a:t>
            </a:r>
            <a:r>
              <a:rPr lang="de-DE" sz="4000" spc="100" dirty="0">
                <a:solidFill>
                  <a:schemeClr val="bg1"/>
                </a:solidFill>
                <a:ea typeface="Open Sans" pitchFamily="34" charset="0"/>
                <a:cs typeface="Open Sans" pitchFamily="34" charset="0"/>
              </a:rPr>
              <a:t> </a:t>
            </a:r>
            <a:r>
              <a:rPr lang="de-DE" sz="4000" spc="100" dirty="0" err="1">
                <a:solidFill>
                  <a:schemeClr val="bg1"/>
                </a:solidFill>
                <a:ea typeface="Open Sans" pitchFamily="34" charset="0"/>
                <a:cs typeface="Open Sans" pitchFamily="34" charset="0"/>
              </a:rPr>
              <a:t>we</a:t>
            </a:r>
            <a:r>
              <a:rPr lang="de-DE" sz="4000" spc="100" dirty="0">
                <a:solidFill>
                  <a:schemeClr val="bg1"/>
                </a:solidFill>
                <a:ea typeface="Open Sans" pitchFamily="34" charset="0"/>
                <a:cs typeface="Open Sans" pitchFamily="34" charset="0"/>
              </a:rPr>
              <a:t> care </a:t>
            </a:r>
            <a:r>
              <a:rPr lang="de-DE" sz="4000" spc="100" dirty="0" err="1">
                <a:solidFill>
                  <a:schemeClr val="bg1"/>
                </a:solidFill>
                <a:ea typeface="Open Sans" pitchFamily="34" charset="0"/>
                <a:cs typeface="Open Sans" pitchFamily="34" charset="0"/>
              </a:rPr>
              <a:t>about</a:t>
            </a:r>
            <a:r>
              <a:rPr lang="de-DE" sz="4000" spc="100" dirty="0">
                <a:solidFill>
                  <a:schemeClr val="bg1"/>
                </a:solidFill>
                <a:ea typeface="Open Sans" pitchFamily="34" charset="0"/>
                <a:cs typeface="Open Sans" pitchFamily="34" charset="0"/>
              </a:rPr>
              <a:t> </a:t>
            </a:r>
            <a:r>
              <a:rPr lang="de-DE" sz="4000" spc="100" dirty="0" err="1">
                <a:solidFill>
                  <a:schemeClr val="bg1"/>
                </a:solidFill>
                <a:ea typeface="Open Sans" pitchFamily="34" charset="0"/>
                <a:cs typeface="Open Sans" pitchFamily="34" charset="0"/>
              </a:rPr>
              <a:t>the</a:t>
            </a:r>
            <a:r>
              <a:rPr lang="de-DE" sz="4000" spc="100" dirty="0">
                <a:solidFill>
                  <a:schemeClr val="bg1"/>
                </a:solidFill>
                <a:ea typeface="Open Sans" pitchFamily="34" charset="0"/>
                <a:cs typeface="Open Sans" pitchFamily="34" charset="0"/>
              </a:rPr>
              <a:t> </a:t>
            </a:r>
            <a:r>
              <a:rPr lang="de-DE" sz="4000" spc="100" dirty="0" err="1">
                <a:solidFill>
                  <a:schemeClr val="bg1"/>
                </a:solidFill>
                <a:ea typeface="Open Sans" pitchFamily="34" charset="0"/>
                <a:cs typeface="Open Sans" pitchFamily="34" charset="0"/>
              </a:rPr>
              <a:t>future</a:t>
            </a:r>
            <a:r>
              <a:rPr lang="de-DE" sz="4000" spc="100" dirty="0">
                <a:solidFill>
                  <a:schemeClr val="bg1"/>
                </a:solidFill>
                <a:ea typeface="Open Sans" pitchFamily="34" charset="0"/>
                <a:cs typeface="Open Sans" pitchFamily="34" charset="0"/>
              </a:rPr>
              <a:t>.</a:t>
            </a:r>
            <a:endParaRPr lang="de-DE" sz="6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3" descr="U:\Marketing\Shooting MA_August\KALLINCHEN_A-Wendrock_N-Netzel-0094.jpg">
            <a:extLst>
              <a:ext uri="{FF2B5EF4-FFF2-40B4-BE49-F238E27FC236}">
                <a16:creationId xmlns:a16="http://schemas.microsoft.com/office/drawing/2014/main" id="{567BB156-15CF-4D2B-D715-7AB9EA514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465591"/>
            <a:ext cx="23977600" cy="160058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8">
            <a:extLst>
              <a:ext uri="{FF2B5EF4-FFF2-40B4-BE49-F238E27FC236}">
                <a16:creationId xmlns:a16="http://schemas.microsoft.com/office/drawing/2014/main" id="{077AC08E-A697-2A05-301A-23075E4D8A16}"/>
              </a:ext>
            </a:extLst>
          </p:cNvPr>
          <p:cNvSpPr txBox="1"/>
          <p:nvPr/>
        </p:nvSpPr>
        <p:spPr>
          <a:xfrm>
            <a:off x="1139350" y="2099680"/>
            <a:ext cx="18084394" cy="1107996"/>
          </a:xfrm>
          <a:prstGeom prst="rect">
            <a:avLst/>
          </a:prstGeom>
          <a:noFill/>
        </p:spPr>
        <p:txBody>
          <a:bodyPr wrap="square" rtlCol="0">
            <a:spAutoFit/>
          </a:bodyPr>
          <a:lstStyle/>
          <a:p>
            <a:r>
              <a:rPr lang="de-DE" sz="6600" spc="100" dirty="0">
                <a:solidFill>
                  <a:srgbClr val="00807E"/>
                </a:solidFill>
                <a:ea typeface="Open Sans" panose="020B0604020202020204" charset="0"/>
                <a:cs typeface="Open Sans" panose="020B0604020202020204" charset="0"/>
              </a:rPr>
              <a:t>        </a:t>
            </a:r>
            <a:r>
              <a:rPr lang="de-DE" sz="6600" spc="100" dirty="0">
                <a:solidFill>
                  <a:schemeClr val="bg1"/>
                </a:solidFill>
                <a:ea typeface="Open Sans" panose="020B0604020202020204" charset="0"/>
                <a:cs typeface="Open Sans" panose="020B0604020202020204" charset="0"/>
              </a:rPr>
              <a:t>Financing and Sales</a:t>
            </a:r>
            <a:endParaRPr lang="en-US" sz="6600" spc="100" dirty="0">
              <a:solidFill>
                <a:srgbClr val="00807E"/>
              </a:solidFill>
              <a:ea typeface="Open Sans" panose="020B0604020202020204" charset="0"/>
              <a:cs typeface="Open Sans" panose="020B0604020202020204" charset="0"/>
            </a:endParaRPr>
          </a:p>
        </p:txBody>
      </p:sp>
      <p:sp>
        <p:nvSpPr>
          <p:cNvPr id="3" name="Ellipse 2">
            <a:extLst>
              <a:ext uri="{FF2B5EF4-FFF2-40B4-BE49-F238E27FC236}">
                <a16:creationId xmlns:a16="http://schemas.microsoft.com/office/drawing/2014/main" id="{2B2AC1DB-FEA5-8804-BF38-151B4766AF38}"/>
              </a:ext>
            </a:extLst>
          </p:cNvPr>
          <p:cNvSpPr/>
          <p:nvPr/>
        </p:nvSpPr>
        <p:spPr>
          <a:xfrm>
            <a:off x="1139350" y="2099680"/>
            <a:ext cx="1289539" cy="1289539"/>
          </a:xfrm>
          <a:prstGeom prst="ellipse">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5C7EF340-FB08-2C9B-89EE-08085A0E2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108" y="2156080"/>
            <a:ext cx="1096420" cy="1096420"/>
          </a:xfrm>
          <a:prstGeom prst="rect">
            <a:avLst/>
          </a:prstGeom>
        </p:spPr>
      </p:pic>
    </p:spTree>
    <p:extLst>
      <p:ext uri="{BB962C8B-B14F-4D97-AF65-F5344CB8AC3E}">
        <p14:creationId xmlns:p14="http://schemas.microsoft.com/office/powerpoint/2010/main" val="15988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8"/>
          <p:cNvSpPr txBox="1"/>
          <p:nvPr/>
        </p:nvSpPr>
        <p:spPr>
          <a:xfrm>
            <a:off x="2771769" y="2190451"/>
            <a:ext cx="16338551" cy="1107996"/>
          </a:xfrm>
          <a:prstGeom prst="rect">
            <a:avLst/>
          </a:prstGeom>
          <a:noFill/>
        </p:spPr>
        <p:txBody>
          <a:bodyPr wrap="square" rtlCol="0">
            <a:spAutoFit/>
          </a:bodyPr>
          <a:lstStyle/>
          <a:p>
            <a:r>
              <a:rPr lang="de-DE" sz="6600" spc="100" dirty="0">
                <a:solidFill>
                  <a:srgbClr val="00807E"/>
                </a:solidFill>
                <a:ea typeface="Open Sans" pitchFamily="34" charset="0"/>
                <a:cs typeface="Open Sans" pitchFamily="34" charset="0"/>
              </a:rPr>
              <a:t>Financing and Sales</a:t>
            </a:r>
            <a:endParaRPr lang="en-US" sz="6600" spc="100" dirty="0">
              <a:solidFill>
                <a:srgbClr val="00807E"/>
              </a:solidFill>
              <a:ea typeface="Open Sans" pitchFamily="34" charset="0"/>
              <a:cs typeface="Open Sans" pitchFamily="34" charset="0"/>
            </a:endParaRPr>
          </a:p>
        </p:txBody>
      </p:sp>
      <p:sp>
        <p:nvSpPr>
          <p:cNvPr id="3" name="Rechteck 2"/>
          <p:cNvSpPr/>
          <p:nvPr/>
        </p:nvSpPr>
        <p:spPr>
          <a:xfrm>
            <a:off x="1241425" y="4211977"/>
            <a:ext cx="18415000" cy="6186309"/>
          </a:xfrm>
          <a:prstGeom prst="rect">
            <a:avLst/>
          </a:prstGeom>
        </p:spPr>
        <p:txBody>
          <a:bodyPr wrap="square">
            <a:spAutoFit/>
          </a:bodyPr>
          <a:lstStyle/>
          <a:p>
            <a:r>
              <a:rPr lang="de-DE" dirty="0" err="1">
                <a:ea typeface="Open Sans" panose="020B0604020202020204" charset="0"/>
                <a:cs typeface="Open Sans" panose="020B0604020202020204" charset="0"/>
              </a:rPr>
              <a:t>We</a:t>
            </a:r>
            <a:r>
              <a:rPr lang="de-DE" dirty="0">
                <a:ea typeface="Open Sans" panose="020B0604020202020204" charset="0"/>
                <a:cs typeface="Open Sans" panose="020B0604020202020204" charset="0"/>
              </a:rPr>
              <a:t> </a:t>
            </a:r>
            <a:r>
              <a:rPr lang="de-DE" dirty="0" err="1">
                <a:ea typeface="Open Sans" panose="020B0604020202020204" charset="0"/>
                <a:cs typeface="Open Sans" panose="020B0604020202020204" charset="0"/>
              </a:rPr>
              <a:t>are</a:t>
            </a:r>
            <a:r>
              <a:rPr lang="de-DE" dirty="0">
                <a:ea typeface="Open Sans" panose="020B0604020202020204" charset="0"/>
                <a:cs typeface="Open Sans" panose="020B0604020202020204" charset="0"/>
              </a:rPr>
              <a:t> a well-</a:t>
            </a:r>
            <a:r>
              <a:rPr lang="de-DE" dirty="0" err="1">
                <a:ea typeface="Open Sans" panose="020B0604020202020204" charset="0"/>
                <a:cs typeface="Open Sans" panose="020B0604020202020204" charset="0"/>
              </a:rPr>
              <a:t>networked</a:t>
            </a:r>
            <a:r>
              <a:rPr lang="de-DE" dirty="0">
                <a:ea typeface="Open Sans" panose="020B0604020202020204" charset="0"/>
                <a:cs typeface="Open Sans" panose="020B0604020202020204" charset="0"/>
              </a:rPr>
              <a:t> </a:t>
            </a:r>
            <a:r>
              <a:rPr lang="de-DE" dirty="0" err="1">
                <a:ea typeface="Open Sans" panose="020B0604020202020204" charset="0"/>
                <a:cs typeface="Open Sans" panose="020B0604020202020204" charset="0"/>
              </a:rPr>
              <a:t>and</a:t>
            </a:r>
            <a:r>
              <a:rPr lang="de-DE" dirty="0">
                <a:ea typeface="Open Sans" panose="020B0604020202020204" charset="0"/>
                <a:cs typeface="Open Sans" panose="020B0604020202020204" charset="0"/>
              </a:rPr>
              <a:t> a </a:t>
            </a:r>
            <a:r>
              <a:rPr lang="de-DE" dirty="0" err="1">
                <a:ea typeface="Open Sans" panose="020B0604020202020204" charset="0"/>
                <a:cs typeface="Open Sans" panose="020B0604020202020204" charset="0"/>
              </a:rPr>
              <a:t>financially</a:t>
            </a:r>
            <a:r>
              <a:rPr lang="de-DE" dirty="0">
                <a:ea typeface="Open Sans" panose="020B0604020202020204" charset="0"/>
                <a:cs typeface="Open Sans" panose="020B0604020202020204" charset="0"/>
              </a:rPr>
              <a:t> strong </a:t>
            </a:r>
            <a:r>
              <a:rPr lang="de-DE" dirty="0" err="1">
                <a:ea typeface="Open Sans" panose="020B0604020202020204" charset="0"/>
                <a:cs typeface="Open Sans" panose="020B0604020202020204" charset="0"/>
              </a:rPr>
              <a:t>company</a:t>
            </a:r>
            <a:r>
              <a:rPr lang="de-DE" dirty="0">
                <a:ea typeface="Open Sans" panose="020B0604020202020204" charset="0"/>
                <a:cs typeface="Open Sans" panose="020B0604020202020204" charset="0"/>
              </a:rPr>
              <a:t>.</a:t>
            </a:r>
          </a:p>
          <a:p>
            <a:r>
              <a:rPr lang="en-US" dirty="0">
                <a:ea typeface="Open Sans" panose="020B0604020202020204" charset="0"/>
                <a:cs typeface="Open Sans" panose="020B0604020202020204" charset="0"/>
              </a:rPr>
              <a:t>We have in-depth knowledge of the market for renewable energies. </a:t>
            </a:r>
          </a:p>
          <a:p>
            <a:r>
              <a:rPr lang="en-US" dirty="0">
                <a:ea typeface="Open Sans" panose="020B0604020202020204" charset="0"/>
                <a:cs typeface="Open Sans" panose="020B0604020202020204" charset="0"/>
              </a:rPr>
              <a:t>Our sales representatives also cultivate good long-term relationships</a:t>
            </a:r>
          </a:p>
          <a:p>
            <a:r>
              <a:rPr lang="en-US" dirty="0">
                <a:ea typeface="Open Sans" panose="020B0604020202020204" charset="0"/>
                <a:cs typeface="Open Sans" panose="020B0604020202020204" charset="0"/>
              </a:rPr>
              <a:t>with banks and investors. This results in innovative, specially </a:t>
            </a:r>
          </a:p>
          <a:p>
            <a:r>
              <a:rPr lang="en-US" dirty="0">
                <a:ea typeface="Open Sans" panose="020B0604020202020204" charset="0"/>
                <a:cs typeface="Open Sans" panose="020B0604020202020204" charset="0"/>
              </a:rPr>
              <a:t>tailored financing solutions for our projects in Germany and </a:t>
            </a:r>
          </a:p>
          <a:p>
            <a:r>
              <a:rPr lang="en-US" dirty="0">
                <a:ea typeface="Open Sans" panose="020B0604020202020204" charset="0"/>
                <a:cs typeface="Open Sans" panose="020B0604020202020204" charset="0"/>
              </a:rPr>
              <a:t>other countries.</a:t>
            </a:r>
          </a:p>
          <a:p>
            <a:endParaRPr lang="de-DE" b="1" dirty="0">
              <a:solidFill>
                <a:srgbClr val="00807E"/>
              </a:solidFill>
              <a:ea typeface="Open Sans" panose="020B0604020202020204" charset="0"/>
              <a:cs typeface="Open Sans" panose="020B0604020202020204" charset="0"/>
            </a:endParaRPr>
          </a:p>
          <a:p>
            <a:endParaRPr lang="de-DE" b="1" dirty="0">
              <a:solidFill>
                <a:srgbClr val="00807E"/>
              </a:solidFill>
              <a:ea typeface="Open Sans" panose="020B0604020202020204" charset="0"/>
              <a:cs typeface="Open Sans" panose="020B0604020202020204" charset="0"/>
            </a:endParaRPr>
          </a:p>
          <a:p>
            <a:r>
              <a:rPr lang="de-DE" b="1" dirty="0" err="1">
                <a:solidFill>
                  <a:srgbClr val="00807E"/>
                </a:solidFill>
                <a:ea typeface="Open Sans" panose="020B0604020202020204" charset="0"/>
                <a:cs typeface="Open Sans" panose="020B0604020202020204" charset="0"/>
              </a:rPr>
              <a:t>We</a:t>
            </a:r>
            <a:r>
              <a:rPr lang="de-DE" b="1" dirty="0">
                <a:solidFill>
                  <a:srgbClr val="00807E"/>
                </a:solidFill>
                <a:ea typeface="Open Sans" panose="020B0604020202020204" charset="0"/>
                <a:cs typeface="Open Sans" panose="020B0604020202020204" charset="0"/>
              </a:rPr>
              <a:t> will </a:t>
            </a:r>
            <a:r>
              <a:rPr lang="de-DE" b="1" dirty="0" err="1">
                <a:solidFill>
                  <a:srgbClr val="00807E"/>
                </a:solidFill>
                <a:ea typeface="Open Sans" panose="020B0604020202020204" charset="0"/>
                <a:cs typeface="Open Sans" panose="020B0604020202020204" charset="0"/>
              </a:rPr>
              <a:t>be</a:t>
            </a:r>
            <a:r>
              <a:rPr lang="de-DE" b="1" dirty="0">
                <a:solidFill>
                  <a:srgbClr val="00807E"/>
                </a:solidFill>
                <a:ea typeface="Open Sans" panose="020B0604020202020204" charset="0"/>
                <a:cs typeface="Open Sans" panose="020B0604020202020204" charset="0"/>
              </a:rPr>
              <a:t> happy </a:t>
            </a:r>
            <a:r>
              <a:rPr lang="de-DE" b="1" dirty="0" err="1">
                <a:solidFill>
                  <a:srgbClr val="00807E"/>
                </a:solidFill>
                <a:ea typeface="Open Sans" panose="020B0604020202020204" charset="0"/>
                <a:cs typeface="Open Sans" panose="020B0604020202020204" charset="0"/>
              </a:rPr>
              <a:t>to</a:t>
            </a:r>
            <a:r>
              <a:rPr lang="de-DE" b="1" dirty="0">
                <a:solidFill>
                  <a:srgbClr val="00807E"/>
                </a:solidFill>
                <a:ea typeface="Open Sans" panose="020B0604020202020204" charset="0"/>
                <a:cs typeface="Open Sans" panose="020B0604020202020204" charset="0"/>
              </a:rPr>
              <a:t> </a:t>
            </a:r>
            <a:r>
              <a:rPr lang="de-DE" b="1" dirty="0" err="1">
                <a:solidFill>
                  <a:srgbClr val="00807E"/>
                </a:solidFill>
                <a:ea typeface="Open Sans" panose="020B0604020202020204" charset="0"/>
                <a:cs typeface="Open Sans" panose="020B0604020202020204" charset="0"/>
              </a:rPr>
              <a:t>persuade</a:t>
            </a:r>
            <a:r>
              <a:rPr lang="de-DE" b="1" dirty="0">
                <a:solidFill>
                  <a:srgbClr val="00807E"/>
                </a:solidFill>
                <a:ea typeface="Open Sans" panose="020B0604020202020204" charset="0"/>
                <a:cs typeface="Open Sans" panose="020B0604020202020204" charset="0"/>
              </a:rPr>
              <a:t> </a:t>
            </a:r>
            <a:r>
              <a:rPr lang="de-DE" b="1" dirty="0" err="1">
                <a:solidFill>
                  <a:srgbClr val="00807E"/>
                </a:solidFill>
                <a:ea typeface="Open Sans" panose="020B0604020202020204" charset="0"/>
                <a:cs typeface="Open Sans" panose="020B0604020202020204" charset="0"/>
              </a:rPr>
              <a:t>you</a:t>
            </a:r>
            <a:r>
              <a:rPr lang="de-DE" b="1" dirty="0">
                <a:solidFill>
                  <a:srgbClr val="00807E"/>
                </a:solidFill>
                <a:ea typeface="Open Sans" panose="020B0604020202020204" charset="0"/>
                <a:cs typeface="Open Sans" panose="020B0604020202020204" charset="0"/>
              </a:rPr>
              <a:t> </a:t>
            </a:r>
            <a:r>
              <a:rPr lang="de-DE" b="1" dirty="0" err="1">
                <a:solidFill>
                  <a:srgbClr val="00807E"/>
                </a:solidFill>
                <a:ea typeface="Open Sans" panose="020B0604020202020204" charset="0"/>
                <a:cs typeface="Open Sans" panose="020B0604020202020204" charset="0"/>
              </a:rPr>
              <a:t>personally</a:t>
            </a:r>
            <a:r>
              <a:rPr lang="de-DE" b="1" dirty="0">
                <a:solidFill>
                  <a:srgbClr val="00807E"/>
                </a:solidFill>
                <a:ea typeface="Open Sans" panose="020B0604020202020204" charset="0"/>
                <a:cs typeface="Open Sans" panose="020B0604020202020204" charset="0"/>
              </a:rPr>
              <a:t>.</a:t>
            </a:r>
          </a:p>
          <a:p>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sp>
        <p:nvSpPr>
          <p:cNvPr id="7" name="Textfeld 6"/>
          <p:cNvSpPr txBox="1"/>
          <p:nvPr/>
        </p:nvSpPr>
        <p:spPr>
          <a:xfrm>
            <a:off x="15830550" y="5698099"/>
            <a:ext cx="6553200" cy="6001643"/>
          </a:xfrm>
          <a:prstGeom prst="rect">
            <a:avLst/>
          </a:prstGeom>
          <a:noFill/>
        </p:spPr>
        <p:txBody>
          <a:bodyPr wrap="square" rtlCol="0">
            <a:spAutoFit/>
          </a:bodyPr>
          <a:lstStyle/>
          <a:p>
            <a:pPr algn="ctr"/>
            <a:r>
              <a:rPr lang="de-DE" sz="2800" b="1" i="1" spc="100" dirty="0">
                <a:solidFill>
                  <a:srgbClr val="00807E"/>
                </a:solidFill>
                <a:ea typeface="Open Sans" panose="020B0604020202020204" charset="0"/>
                <a:cs typeface="Open Sans" panose="020B0604020202020204" charset="0"/>
              </a:rPr>
              <a:t>FRANK ELOY</a:t>
            </a:r>
            <a:br>
              <a:rPr lang="de-DE" sz="2400" b="1" i="1" spc="100" dirty="0">
                <a:solidFill>
                  <a:srgbClr val="00807E"/>
                </a:solidFill>
                <a:ea typeface="Open Sans" panose="020B0604020202020204" charset="0"/>
                <a:cs typeface="Open Sans" panose="020B0604020202020204" charset="0"/>
              </a:rPr>
            </a:br>
            <a:r>
              <a:rPr lang="de-DE" sz="2200" dirty="0"/>
              <a:t>Member </a:t>
            </a:r>
            <a:r>
              <a:rPr lang="de-DE" sz="2200" dirty="0" err="1"/>
              <a:t>of</a:t>
            </a:r>
            <a:r>
              <a:rPr lang="de-DE" sz="2200" dirty="0"/>
              <a:t> </a:t>
            </a:r>
            <a:r>
              <a:rPr lang="de-DE" sz="2200" dirty="0" err="1"/>
              <a:t>the</a:t>
            </a:r>
            <a:r>
              <a:rPr lang="de-DE" sz="2200" dirty="0"/>
              <a:t> Board </a:t>
            </a:r>
            <a:r>
              <a:rPr lang="de-DE" sz="2200" dirty="0" err="1"/>
              <a:t>of</a:t>
            </a:r>
            <a:r>
              <a:rPr lang="de-DE" sz="2200" dirty="0"/>
              <a:t> </a:t>
            </a:r>
            <a:r>
              <a:rPr lang="de-DE" sz="2200" dirty="0" err="1"/>
              <a:t>Directors</a:t>
            </a:r>
            <a:r>
              <a:rPr lang="de-DE" sz="2200" dirty="0"/>
              <a:t> </a:t>
            </a:r>
            <a:r>
              <a:rPr lang="de-DE" sz="2200" dirty="0" err="1"/>
              <a:t>of</a:t>
            </a:r>
            <a:r>
              <a:rPr lang="de-DE" sz="2200" dirty="0"/>
              <a:t> </a:t>
            </a:r>
            <a:r>
              <a:rPr lang="de-DE" sz="2200" dirty="0" err="1"/>
              <a:t>SaarLB</a:t>
            </a:r>
            <a:endParaRPr lang="de-DE" sz="2200" dirty="0"/>
          </a:p>
          <a:p>
            <a:pPr algn="ctr"/>
            <a:endParaRPr lang="de-DE" sz="2200" dirty="0">
              <a:ea typeface="Open Sans" panose="020B0604020202020204" charset="0"/>
              <a:cs typeface="Open Sans" panose="020B0604020202020204" charset="0"/>
            </a:endParaRPr>
          </a:p>
          <a:p>
            <a:pPr algn="ctr"/>
            <a:endParaRPr lang="de-DE" sz="2400" i="1" dirty="0"/>
          </a:p>
          <a:p>
            <a:pPr algn="ctr"/>
            <a:endParaRPr lang="de-DE" sz="2400" i="1" dirty="0"/>
          </a:p>
          <a:p>
            <a:pPr algn="ctr"/>
            <a:r>
              <a:rPr lang="en-US" sz="2400" i="1" dirty="0"/>
              <a:t>We have been actively involved in </a:t>
            </a:r>
            <a:r>
              <a:rPr lang="de-DE" sz="2400" i="1" dirty="0" err="1"/>
              <a:t>renewable</a:t>
            </a:r>
            <a:br>
              <a:rPr lang="de-DE" sz="2400" i="1" dirty="0"/>
            </a:br>
            <a:r>
              <a:rPr lang="de-DE" sz="2400" i="1" dirty="0"/>
              <a:t> </a:t>
            </a:r>
            <a:r>
              <a:rPr lang="de-DE" sz="2400" i="1" dirty="0" err="1"/>
              <a:t>energy</a:t>
            </a:r>
            <a:r>
              <a:rPr lang="de-DE" sz="2400" i="1" dirty="0"/>
              <a:t> </a:t>
            </a:r>
            <a:r>
              <a:rPr lang="de-DE" sz="2400" i="1" dirty="0" err="1"/>
              <a:t>projects</a:t>
            </a:r>
            <a:r>
              <a:rPr lang="de-DE" sz="2400" i="1" dirty="0"/>
              <a:t> </a:t>
            </a:r>
            <a:r>
              <a:rPr lang="de-DE" sz="2400" i="1" dirty="0" err="1"/>
              <a:t>since</a:t>
            </a:r>
            <a:r>
              <a:rPr lang="de-DE" sz="2400" i="1" dirty="0"/>
              <a:t> </a:t>
            </a:r>
            <a:r>
              <a:rPr lang="en-US" sz="2400" i="1" dirty="0"/>
              <a:t>2003 and have been </a:t>
            </a:r>
            <a:br>
              <a:rPr lang="en-US" sz="2400" i="1" dirty="0"/>
            </a:br>
            <a:r>
              <a:rPr lang="en-US" sz="2400" i="1" dirty="0"/>
              <a:t>working very </a:t>
            </a:r>
            <a:r>
              <a:rPr lang="de-DE" sz="2400" i="1" dirty="0" err="1"/>
              <a:t>successfully</a:t>
            </a:r>
            <a:r>
              <a:rPr lang="de-DE" sz="2400" i="1" dirty="0"/>
              <a:t> </a:t>
            </a:r>
            <a:r>
              <a:rPr lang="de-DE" sz="2400" i="1" dirty="0" err="1"/>
              <a:t>with</a:t>
            </a:r>
            <a:r>
              <a:rPr lang="de-DE" sz="2400" i="1" dirty="0"/>
              <a:t> Energiequelle </a:t>
            </a:r>
            <a:br>
              <a:rPr lang="de-DE" sz="2400" i="1" dirty="0"/>
            </a:br>
            <a:r>
              <a:rPr lang="en-US" sz="2400" i="1" dirty="0"/>
              <a:t>for eight years now. During this time, </a:t>
            </a:r>
            <a:br>
              <a:rPr lang="en-US" sz="2400" i="1" dirty="0"/>
            </a:br>
            <a:r>
              <a:rPr lang="en-US" sz="2400" i="1" dirty="0"/>
              <a:t>we have jointly implemented systems with a </a:t>
            </a:r>
            <a:br>
              <a:rPr lang="en-US" sz="2400" i="1" dirty="0"/>
            </a:br>
            <a:r>
              <a:rPr lang="en-US" sz="2400" i="1" dirty="0"/>
              <a:t>total power output of nearly 150 MW in Germany and France. Apart from project </a:t>
            </a:r>
            <a:r>
              <a:rPr lang="de-DE" sz="2400" i="1" dirty="0" err="1"/>
              <a:t>financing</a:t>
            </a:r>
            <a:r>
              <a:rPr lang="de-DE" sz="2400" i="1" dirty="0"/>
              <a:t>, Energiequelle </a:t>
            </a:r>
            <a:r>
              <a:rPr lang="de-DE" sz="2400" i="1" dirty="0" err="1"/>
              <a:t>has</a:t>
            </a:r>
            <a:r>
              <a:rPr lang="de-DE" sz="2400" i="1" dirty="0"/>
              <a:t> also </a:t>
            </a:r>
            <a:r>
              <a:rPr lang="en-US" sz="2400" i="1" dirty="0"/>
              <a:t>been one of our bank’s corporate customers for many years. </a:t>
            </a:r>
            <a:br>
              <a:rPr lang="en-US" sz="2400" i="1" dirty="0"/>
            </a:br>
            <a:r>
              <a:rPr lang="en-US" sz="2400" i="1" dirty="0"/>
              <a:t>Our </a:t>
            </a:r>
            <a:r>
              <a:rPr lang="de-DE" sz="2400" i="1" dirty="0" err="1"/>
              <a:t>relationship</a:t>
            </a:r>
            <a:r>
              <a:rPr lang="de-DE" sz="2400" i="1" dirty="0"/>
              <a:t> </a:t>
            </a:r>
            <a:r>
              <a:rPr lang="de-DE" sz="2400" i="1" dirty="0" err="1"/>
              <a:t>is</a:t>
            </a:r>
            <a:r>
              <a:rPr lang="de-DE" sz="2400" i="1" dirty="0"/>
              <a:t> </a:t>
            </a:r>
            <a:r>
              <a:rPr lang="de-DE" sz="2400" i="1" dirty="0" err="1"/>
              <a:t>characterised</a:t>
            </a:r>
            <a:r>
              <a:rPr lang="de-DE" sz="2400" i="1" dirty="0"/>
              <a:t> </a:t>
            </a:r>
            <a:r>
              <a:rPr lang="de-DE" sz="2400" i="1" dirty="0" err="1"/>
              <a:t>by</a:t>
            </a:r>
            <a:r>
              <a:rPr lang="de-DE" sz="2400" i="1" dirty="0"/>
              <a:t> </a:t>
            </a:r>
            <a:br>
              <a:rPr lang="de-DE" sz="2400" i="1" dirty="0"/>
            </a:br>
            <a:r>
              <a:rPr lang="de-DE" sz="2400" i="1" dirty="0" err="1"/>
              <a:t>professionalism</a:t>
            </a:r>
            <a:r>
              <a:rPr lang="de-DE" sz="2400" i="1" dirty="0"/>
              <a:t> </a:t>
            </a:r>
            <a:r>
              <a:rPr lang="de-DE" sz="2400" i="1" dirty="0" err="1"/>
              <a:t>and</a:t>
            </a:r>
            <a:r>
              <a:rPr lang="de-DE" sz="2400" i="1" dirty="0"/>
              <a:t> </a:t>
            </a:r>
            <a:r>
              <a:rPr lang="de-DE" sz="2400" i="1" dirty="0" err="1"/>
              <a:t>trust</a:t>
            </a:r>
            <a:r>
              <a:rPr lang="de-DE" sz="2400" i="1" dirty="0"/>
              <a:t>.</a:t>
            </a:r>
            <a:endParaRPr lang="de-DE" sz="2400"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0" y="6555349"/>
            <a:ext cx="5410200" cy="74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4912" y="2630273"/>
            <a:ext cx="2782888" cy="294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a:extLst>
              <a:ext uri="{FF2B5EF4-FFF2-40B4-BE49-F238E27FC236}">
                <a16:creationId xmlns:a16="http://schemas.microsoft.com/office/drawing/2014/main" id="{A0996676-50BB-5402-A9C4-B43255EE2BFA}"/>
              </a:ext>
            </a:extLst>
          </p:cNvPr>
          <p:cNvSpPr/>
          <p:nvPr/>
        </p:nvSpPr>
        <p:spPr>
          <a:xfrm>
            <a:off x="1139350" y="2099680"/>
            <a:ext cx="1289539" cy="1289539"/>
          </a:xfrm>
          <a:prstGeom prst="ellipse">
            <a:avLst/>
          </a:prstGeom>
          <a:solidFill>
            <a:srgbClr val="017C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7E015642-3E1D-A39E-067D-2B05EF84DB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858" y="2172705"/>
            <a:ext cx="1096420" cy="1096420"/>
          </a:xfrm>
          <a:prstGeom prst="rect">
            <a:avLst/>
          </a:prstGeom>
        </p:spPr>
      </p:pic>
    </p:spTree>
    <p:extLst>
      <p:ext uri="{BB962C8B-B14F-4D97-AF65-F5344CB8AC3E}">
        <p14:creationId xmlns:p14="http://schemas.microsoft.com/office/powerpoint/2010/main" val="186430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3" name="Picture 3" descr="U:\Marketing\Shooting Feldheim\Favoriten\TSF_Energiequelle_20160819_2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79400"/>
            <a:ext cx="23977600" cy="159930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3007132" y="2458519"/>
            <a:ext cx="18084394" cy="2123658"/>
          </a:xfrm>
          <a:prstGeom prst="rect">
            <a:avLst/>
          </a:prstGeom>
          <a:noFill/>
        </p:spPr>
        <p:txBody>
          <a:bodyPr wrap="square" rtlCol="0">
            <a:spAutoFit/>
          </a:bodyPr>
          <a:lstStyle/>
          <a:p>
            <a:r>
              <a:rPr lang="de-DE" sz="6600" spc="100" dirty="0">
                <a:solidFill>
                  <a:schemeClr val="bg1"/>
                </a:solidFill>
                <a:ea typeface="Open Sans" pitchFamily="34" charset="0"/>
                <a:cs typeface="Open Sans" pitchFamily="34" charset="0"/>
              </a:rPr>
              <a:t>Operational </a:t>
            </a:r>
            <a:r>
              <a:rPr lang="de-DE" sz="6600" b="1" spc="100" dirty="0">
                <a:solidFill>
                  <a:schemeClr val="bg1"/>
                </a:solidFill>
                <a:ea typeface="Open Sans" pitchFamily="34" charset="0"/>
                <a:cs typeface="Open Sans" pitchFamily="34" charset="0"/>
              </a:rPr>
              <a:t>Management </a:t>
            </a:r>
            <a:endParaRPr lang="en-US" sz="6600" b="1" spc="100" dirty="0">
              <a:solidFill>
                <a:schemeClr val="bg1"/>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sp>
        <p:nvSpPr>
          <p:cNvPr id="2" name="Ellipse 1">
            <a:extLst>
              <a:ext uri="{FF2B5EF4-FFF2-40B4-BE49-F238E27FC236}">
                <a16:creationId xmlns:a16="http://schemas.microsoft.com/office/drawing/2014/main" id="{4BFB4288-448F-27F2-BA95-BC1DED9D45DB}"/>
              </a:ext>
            </a:extLst>
          </p:cNvPr>
          <p:cNvSpPr/>
          <p:nvPr/>
        </p:nvSpPr>
        <p:spPr>
          <a:xfrm>
            <a:off x="1139350" y="2458519"/>
            <a:ext cx="1289539" cy="1289539"/>
          </a:xfrm>
          <a:prstGeom prst="ellipse">
            <a:avLst/>
          </a:prstGeom>
          <a:solidFill>
            <a:srgbClr val="017C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675723A9-5B8B-BCC9-BEA8-98C3364A4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731" y="2701440"/>
            <a:ext cx="916025" cy="916025"/>
          </a:xfrm>
          <a:prstGeom prst="rect">
            <a:avLst/>
          </a:prstGeom>
        </p:spPr>
      </p:pic>
    </p:spTree>
    <p:extLst>
      <p:ext uri="{BB962C8B-B14F-4D97-AF65-F5344CB8AC3E}">
        <p14:creationId xmlns:p14="http://schemas.microsoft.com/office/powerpoint/2010/main" val="21845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8"/>
          <p:cNvSpPr txBox="1"/>
          <p:nvPr/>
        </p:nvSpPr>
        <p:spPr>
          <a:xfrm>
            <a:off x="1168807" y="2772335"/>
            <a:ext cx="18084394" cy="2123658"/>
          </a:xfrm>
          <a:prstGeom prst="rect">
            <a:avLst/>
          </a:prstGeom>
          <a:noFill/>
        </p:spPr>
        <p:txBody>
          <a:bodyPr wrap="square" rtlCol="0">
            <a:spAutoFit/>
          </a:bodyPr>
          <a:lstStyle/>
          <a:p>
            <a:r>
              <a:rPr lang="de-DE" sz="6600" spc="100" dirty="0">
                <a:solidFill>
                  <a:srgbClr val="00807E"/>
                </a:solidFill>
                <a:ea typeface="Open Sans" pitchFamily="34" charset="0"/>
                <a:cs typeface="Open Sans" pitchFamily="34" charset="0"/>
              </a:rPr>
              <a:t>        Operational </a:t>
            </a:r>
            <a:r>
              <a:rPr lang="de-DE" sz="6600" b="1" spc="100" dirty="0">
                <a:solidFill>
                  <a:srgbClr val="00807E"/>
                </a:solidFill>
                <a:ea typeface="Open Sans" pitchFamily="34" charset="0"/>
                <a:cs typeface="Open Sans" pitchFamily="34" charset="0"/>
              </a:rPr>
              <a:t>Management</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sp>
        <p:nvSpPr>
          <p:cNvPr id="3" name="Rechteck 2"/>
          <p:cNvSpPr/>
          <p:nvPr/>
        </p:nvSpPr>
        <p:spPr>
          <a:xfrm>
            <a:off x="1270000" y="4806690"/>
            <a:ext cx="18415000" cy="6740307"/>
          </a:xfrm>
          <a:prstGeom prst="rect">
            <a:avLst/>
          </a:prstGeom>
        </p:spPr>
        <p:txBody>
          <a:bodyPr wrap="square">
            <a:spAutoFit/>
          </a:bodyPr>
          <a:lstStyle/>
          <a:p>
            <a:r>
              <a:rPr lang="en-US" dirty="0">
                <a:ea typeface="Open Sans" panose="020B0604020202020204" charset="0"/>
                <a:cs typeface="Open Sans" panose="020B0604020202020204" charset="0"/>
              </a:rPr>
              <a:t>We take care of your renewable energy system.</a:t>
            </a:r>
          </a:p>
          <a:p>
            <a:r>
              <a:rPr lang="de-DE" dirty="0" err="1">
                <a:ea typeface="Open Sans" panose="020B0604020202020204" charset="0"/>
                <a:cs typeface="Open Sans" panose="020B0604020202020204" charset="0"/>
              </a:rPr>
              <a:t>Around</a:t>
            </a:r>
            <a:r>
              <a:rPr lang="de-DE" dirty="0">
                <a:ea typeface="Open Sans" panose="020B0604020202020204" charset="0"/>
                <a:cs typeface="Open Sans" panose="020B0604020202020204" charset="0"/>
              </a:rPr>
              <a:t> </a:t>
            </a:r>
            <a:r>
              <a:rPr lang="de-DE" dirty="0" err="1">
                <a:ea typeface="Open Sans" panose="020B0604020202020204" charset="0"/>
                <a:cs typeface="Open Sans" panose="020B0604020202020204" charset="0"/>
              </a:rPr>
              <a:t>the</a:t>
            </a:r>
            <a:r>
              <a:rPr lang="de-DE" dirty="0">
                <a:ea typeface="Open Sans" panose="020B0604020202020204" charset="0"/>
                <a:cs typeface="Open Sans" panose="020B0604020202020204" charset="0"/>
              </a:rPr>
              <a:t> </a:t>
            </a:r>
            <a:r>
              <a:rPr lang="de-DE" dirty="0" err="1">
                <a:ea typeface="Open Sans" panose="020B0604020202020204" charset="0"/>
                <a:cs typeface="Open Sans" panose="020B0604020202020204" charset="0"/>
              </a:rPr>
              <a:t>clock</a:t>
            </a:r>
            <a:r>
              <a:rPr lang="de-DE" dirty="0">
                <a:ea typeface="Open Sans" panose="020B0604020202020204" charset="0"/>
                <a:cs typeface="Open Sans" panose="020B0604020202020204" charset="0"/>
              </a:rPr>
              <a:t> </a:t>
            </a:r>
            <a:r>
              <a:rPr lang="de-DE" dirty="0" err="1">
                <a:ea typeface="Open Sans" panose="020B0604020202020204" charset="0"/>
                <a:cs typeface="Open Sans" panose="020B0604020202020204" charset="0"/>
              </a:rPr>
              <a:t>and</a:t>
            </a:r>
            <a:r>
              <a:rPr lang="de-DE" dirty="0">
                <a:ea typeface="Open Sans" panose="020B0604020202020204" charset="0"/>
                <a:cs typeface="Open Sans" panose="020B0604020202020204" charset="0"/>
              </a:rPr>
              <a:t> s</a:t>
            </a:r>
            <a:r>
              <a:rPr lang="en-US" dirty="0" err="1">
                <a:ea typeface="Open Sans" panose="020B0604020202020204" charset="0"/>
                <a:cs typeface="Open Sans" panose="020B0604020202020204" charset="0"/>
              </a:rPr>
              <a:t>upport</a:t>
            </a:r>
            <a:r>
              <a:rPr lang="en-US" dirty="0">
                <a:ea typeface="Open Sans" panose="020B0604020202020204" charset="0"/>
                <a:cs typeface="Open Sans" panose="020B0604020202020204" charset="0"/>
              </a:rPr>
              <a:t> from A to Z.</a:t>
            </a:r>
          </a:p>
          <a:p>
            <a:endParaRPr lang="en-US" dirty="0">
              <a:ea typeface="Open Sans" panose="020B0604020202020204" charset="0"/>
              <a:cs typeface="Open Sans" panose="020B0604020202020204" charset="0"/>
            </a:endParaRPr>
          </a:p>
          <a:p>
            <a:r>
              <a:rPr lang="en-US" dirty="0">
                <a:ea typeface="Open Sans" panose="020B0604020202020204" charset="0"/>
                <a:cs typeface="Open Sans" panose="020B0604020202020204" charset="0"/>
              </a:rPr>
              <a:t>We provide the full range of technical support for </a:t>
            </a:r>
            <a:br>
              <a:rPr lang="en-US" dirty="0">
                <a:ea typeface="Open Sans" panose="020B0604020202020204" charset="0"/>
                <a:cs typeface="Open Sans" panose="020B0604020202020204" charset="0"/>
              </a:rPr>
            </a:br>
            <a:r>
              <a:rPr lang="en-US" dirty="0">
                <a:ea typeface="Open Sans" panose="020B0604020202020204" charset="0"/>
                <a:cs typeface="Open Sans" panose="020B0604020202020204" charset="0"/>
              </a:rPr>
              <a:t>renewable energy systems, including swift and </a:t>
            </a:r>
            <a:br>
              <a:rPr lang="en-US" dirty="0">
                <a:ea typeface="Open Sans" panose="020B0604020202020204" charset="0"/>
                <a:cs typeface="Open Sans" panose="020B0604020202020204" charset="0"/>
              </a:rPr>
            </a:br>
            <a:r>
              <a:rPr lang="en-US" dirty="0">
                <a:ea typeface="Open Sans" panose="020B0604020202020204" charset="0"/>
                <a:cs typeface="Open Sans" panose="020B0604020202020204" charset="0"/>
              </a:rPr>
              <a:t>decisive action if there are any malfunctions or</a:t>
            </a:r>
            <a:br>
              <a:rPr lang="en-US" dirty="0">
                <a:ea typeface="Open Sans" panose="020B0604020202020204" charset="0"/>
                <a:cs typeface="Open Sans" panose="020B0604020202020204" charset="0"/>
              </a:rPr>
            </a:br>
            <a:r>
              <a:rPr lang="en-US" dirty="0">
                <a:ea typeface="Open Sans" panose="020B0604020202020204" charset="0"/>
                <a:cs typeface="Open Sans" panose="020B0604020202020204" charset="0"/>
              </a:rPr>
              <a:t>if any other repair or servicing work is urgently</a:t>
            </a:r>
            <a:br>
              <a:rPr lang="en-US" dirty="0">
                <a:ea typeface="Open Sans" panose="020B0604020202020204" charset="0"/>
                <a:cs typeface="Open Sans" panose="020B0604020202020204" charset="0"/>
              </a:rPr>
            </a:br>
            <a:r>
              <a:rPr lang="en-US" dirty="0">
                <a:ea typeface="Open Sans" panose="020B0604020202020204" charset="0"/>
                <a:cs typeface="Open Sans" panose="020B0604020202020204" charset="0"/>
              </a:rPr>
              <a:t>needed.</a:t>
            </a:r>
          </a:p>
          <a:p>
            <a:endParaRPr lang="en-US" dirty="0">
              <a:ea typeface="Open Sans" panose="020B0604020202020204" charset="0"/>
              <a:cs typeface="Open Sans" panose="020B0604020202020204" charset="0"/>
            </a:endParaRPr>
          </a:p>
          <a:p>
            <a:br>
              <a:rPr lang="de-DE" dirty="0">
                <a:ea typeface="Open Sans" panose="020B0604020202020204" charset="0"/>
                <a:cs typeface="Open Sans" panose="020B0604020202020204" charset="0"/>
              </a:rPr>
            </a:br>
            <a:r>
              <a:rPr lang="de-DE" b="1" dirty="0">
                <a:solidFill>
                  <a:srgbClr val="00807E"/>
                </a:solidFill>
                <a:ea typeface="Open Sans" panose="020B0604020202020204" charset="0"/>
                <a:cs typeface="Open Sans" panose="020B0604020202020204" charset="0"/>
              </a:rPr>
              <a:t>Professional </a:t>
            </a:r>
            <a:r>
              <a:rPr lang="de-DE" b="1" dirty="0" err="1">
                <a:solidFill>
                  <a:srgbClr val="00807E"/>
                </a:solidFill>
                <a:ea typeface="Open Sans" panose="020B0604020202020204" charset="0"/>
                <a:cs typeface="Open Sans" panose="020B0604020202020204" charset="0"/>
              </a:rPr>
              <a:t>and</a:t>
            </a:r>
            <a:r>
              <a:rPr lang="de-DE" b="1" dirty="0">
                <a:solidFill>
                  <a:srgbClr val="00807E"/>
                </a:solidFill>
                <a:ea typeface="Open Sans" panose="020B0604020202020204" charset="0"/>
                <a:cs typeface="Open Sans" panose="020B0604020202020204" charset="0"/>
              </a:rPr>
              <a:t> </a:t>
            </a:r>
            <a:r>
              <a:rPr lang="de-DE" b="1" dirty="0" err="1">
                <a:solidFill>
                  <a:srgbClr val="00807E"/>
                </a:solidFill>
                <a:ea typeface="Open Sans" panose="020B0604020202020204" charset="0"/>
                <a:cs typeface="Open Sans" panose="020B0604020202020204" charset="0"/>
              </a:rPr>
              <a:t>qualified</a:t>
            </a:r>
            <a:r>
              <a:rPr lang="de-DE" b="1" dirty="0">
                <a:solidFill>
                  <a:srgbClr val="00807E"/>
                </a:solidFill>
                <a:ea typeface="Open Sans" panose="020B0604020202020204" charset="0"/>
                <a:cs typeface="Open Sans" panose="020B0604020202020204" charset="0"/>
              </a:rPr>
              <a:t>.</a:t>
            </a:r>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sp>
        <p:nvSpPr>
          <p:cNvPr id="2" name="Rechteck 7"/>
          <p:cNvSpPr/>
          <p:nvPr/>
        </p:nvSpPr>
        <p:spPr>
          <a:xfrm rot="5400000">
            <a:off x="15176498" y="4508504"/>
            <a:ext cx="13715999" cy="4698996"/>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11"/>
          <p:cNvSpPr txBox="1"/>
          <p:nvPr/>
        </p:nvSpPr>
        <p:spPr>
          <a:xfrm>
            <a:off x="20115262" y="1273917"/>
            <a:ext cx="3981450" cy="1446550"/>
          </a:xfrm>
          <a:prstGeom prst="rect">
            <a:avLst/>
          </a:prstGeom>
          <a:noFill/>
        </p:spPr>
        <p:txBody>
          <a:bodyPr wrap="square" rtlCol="0">
            <a:spAutoFit/>
          </a:bodyPr>
          <a:lstStyle/>
          <a:p>
            <a:pPr algn="ctr"/>
            <a:r>
              <a:rPr lang="de-DE" sz="2800" b="1" dirty="0">
                <a:solidFill>
                  <a:schemeClr val="bg1"/>
                </a:solidFill>
                <a:ea typeface="Open Sans" panose="020B0604020202020204" charset="0"/>
                <a:cs typeface="Open Sans" panose="020B0604020202020204" charset="0"/>
              </a:rPr>
              <a:t>Wind Energy</a:t>
            </a:r>
            <a:br>
              <a:rPr lang="de-DE" sz="2000" b="1"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More </a:t>
            </a:r>
            <a:r>
              <a:rPr lang="de-DE" sz="2000" dirty="0" err="1">
                <a:solidFill>
                  <a:schemeClr val="bg1"/>
                </a:solidFill>
                <a:ea typeface="Open Sans" panose="020B0604020202020204" charset="0"/>
                <a:cs typeface="Open Sans" panose="020B0604020202020204" charset="0"/>
              </a:rPr>
              <a:t>than</a:t>
            </a:r>
            <a:r>
              <a:rPr lang="de-DE" sz="2000" dirty="0">
                <a:solidFill>
                  <a:schemeClr val="bg1"/>
                </a:solidFill>
                <a:ea typeface="Open Sans" panose="020B0604020202020204" charset="0"/>
                <a:cs typeface="Open Sans" panose="020B0604020202020204" charset="0"/>
              </a:rPr>
              <a:t> 800 WTGs in Germany, France and </a:t>
            </a:r>
            <a:r>
              <a:rPr lang="de-DE" sz="2000" dirty="0" err="1">
                <a:solidFill>
                  <a:schemeClr val="bg1"/>
                </a:solidFill>
                <a:ea typeface="Open Sans" panose="020B0604020202020204" charset="0"/>
                <a:cs typeface="Open Sans" panose="020B0604020202020204" charset="0"/>
              </a:rPr>
              <a:t>Finland</a:t>
            </a:r>
            <a:endParaRPr lang="de-DE" sz="2000" dirty="0">
              <a:solidFill>
                <a:schemeClr val="bg1"/>
              </a:solidFill>
              <a:ea typeface="Open Sans" panose="020B0604020202020204" charset="0"/>
              <a:cs typeface="Open Sans" panose="020B0604020202020204" charset="0"/>
            </a:endParaRPr>
          </a:p>
          <a:p>
            <a:pPr algn="ctr"/>
            <a:r>
              <a:rPr lang="de-DE" sz="2000" dirty="0">
                <a:solidFill>
                  <a:schemeClr val="bg1"/>
                </a:solidFill>
                <a:ea typeface="Open Sans" panose="020B0604020202020204" charset="0"/>
                <a:cs typeface="Open Sans" panose="020B0604020202020204" charset="0"/>
              </a:rPr>
              <a:t>1.396 MW</a:t>
            </a:r>
          </a:p>
        </p:txBody>
      </p:sp>
      <p:sp>
        <p:nvSpPr>
          <p:cNvPr id="20" name="Textfeld 12"/>
          <p:cNvSpPr txBox="1"/>
          <p:nvPr/>
        </p:nvSpPr>
        <p:spPr>
          <a:xfrm>
            <a:off x="19848152" y="3927977"/>
            <a:ext cx="4501735" cy="1446550"/>
          </a:xfrm>
          <a:prstGeom prst="rect">
            <a:avLst/>
          </a:prstGeom>
          <a:noFill/>
        </p:spPr>
        <p:txBody>
          <a:bodyPr wrap="square" rtlCol="0">
            <a:spAutoFit/>
          </a:bodyPr>
          <a:lstStyle/>
          <a:p>
            <a:pPr algn="ctr"/>
            <a:r>
              <a:rPr lang="de-DE" sz="2800" b="1" dirty="0" err="1">
                <a:solidFill>
                  <a:schemeClr val="bg1"/>
                </a:solidFill>
                <a:ea typeface="Open Sans" panose="020B0604020202020204" charset="0"/>
                <a:cs typeface="Open Sans" panose="020B0604020202020204" charset="0"/>
              </a:rPr>
              <a:t>Photovoltaics</a:t>
            </a:r>
            <a:endParaRPr lang="de-DE" sz="2800" b="1" dirty="0">
              <a:solidFill>
                <a:schemeClr val="bg1"/>
              </a:solidFill>
              <a:ea typeface="Open Sans" panose="020B0604020202020204" charset="0"/>
              <a:cs typeface="Open Sans" panose="020B0604020202020204" charset="0"/>
            </a:endParaRPr>
          </a:p>
          <a:p>
            <a:pPr algn="ctr"/>
            <a:r>
              <a:rPr lang="de-DE" sz="2000" dirty="0">
                <a:solidFill>
                  <a:schemeClr val="bg1"/>
                </a:solidFill>
                <a:ea typeface="Open Sans" panose="020B0604020202020204" charset="0"/>
                <a:cs typeface="Open Sans" panose="020B0604020202020204" charset="0"/>
              </a:rPr>
              <a:t>More </a:t>
            </a:r>
            <a:r>
              <a:rPr lang="de-DE" sz="2000" dirty="0" err="1">
                <a:solidFill>
                  <a:schemeClr val="bg1"/>
                </a:solidFill>
                <a:ea typeface="Open Sans" panose="020B0604020202020204" charset="0"/>
                <a:cs typeface="Open Sans" panose="020B0604020202020204" charset="0"/>
              </a:rPr>
              <a:t>than</a:t>
            </a:r>
            <a:r>
              <a:rPr lang="de-DE" sz="2000" dirty="0">
                <a:solidFill>
                  <a:schemeClr val="bg1"/>
                </a:solidFill>
                <a:ea typeface="Open Sans" panose="020B0604020202020204" charset="0"/>
                <a:cs typeface="Open Sans" panose="020B0604020202020204" charset="0"/>
              </a:rPr>
              <a:t> 30 </a:t>
            </a:r>
            <a:r>
              <a:rPr lang="de-DE" sz="2000" dirty="0" err="1">
                <a:solidFill>
                  <a:schemeClr val="bg1"/>
                </a:solidFill>
                <a:ea typeface="Open Sans" panose="020B0604020202020204" charset="0"/>
                <a:cs typeface="Open Sans" panose="020B0604020202020204" charset="0"/>
              </a:rPr>
              <a:t>photovoltaic</a:t>
            </a:r>
            <a:r>
              <a:rPr lang="de-DE" sz="2000" dirty="0">
                <a:solidFill>
                  <a:schemeClr val="bg1"/>
                </a:solidFill>
                <a:ea typeface="Open Sans" panose="020B0604020202020204" charset="0"/>
                <a:cs typeface="Open Sans" panose="020B0604020202020204" charset="0"/>
              </a:rPr>
              <a:t> plants </a:t>
            </a:r>
          </a:p>
          <a:p>
            <a:pPr algn="ctr"/>
            <a:r>
              <a:rPr lang="de-DE" sz="2000" dirty="0">
                <a:solidFill>
                  <a:schemeClr val="bg1"/>
                </a:solidFill>
                <a:ea typeface="Open Sans" panose="020B0604020202020204" charset="0"/>
                <a:cs typeface="Open Sans" panose="020B0604020202020204" charset="0"/>
              </a:rPr>
              <a:t>in Germany and France</a:t>
            </a:r>
          </a:p>
          <a:p>
            <a:pPr algn="ctr"/>
            <a:r>
              <a:rPr lang="de-DE" sz="2000" dirty="0">
                <a:solidFill>
                  <a:schemeClr val="bg1"/>
                </a:solidFill>
                <a:ea typeface="Open Sans" panose="020B0604020202020204" charset="0"/>
                <a:cs typeface="Open Sans" panose="020B0604020202020204" charset="0"/>
              </a:rPr>
              <a:t>83 </a:t>
            </a:r>
            <a:r>
              <a:rPr lang="de-DE" sz="2000" dirty="0" err="1">
                <a:solidFill>
                  <a:schemeClr val="bg1"/>
                </a:solidFill>
                <a:ea typeface="Open Sans" panose="020B0604020202020204" charset="0"/>
                <a:cs typeface="Open Sans" panose="020B0604020202020204" charset="0"/>
              </a:rPr>
              <a:t>MWp</a:t>
            </a:r>
            <a:endParaRPr lang="de-DE" sz="2000" dirty="0">
              <a:solidFill>
                <a:schemeClr val="bg1"/>
              </a:solidFill>
              <a:ea typeface="Open Sans" panose="020B0604020202020204" charset="0"/>
              <a:cs typeface="Open Sans" panose="020B0604020202020204" charset="0"/>
            </a:endParaRPr>
          </a:p>
        </p:txBody>
      </p:sp>
      <p:sp>
        <p:nvSpPr>
          <p:cNvPr id="22" name="Textfeld 13"/>
          <p:cNvSpPr txBox="1"/>
          <p:nvPr/>
        </p:nvSpPr>
        <p:spPr>
          <a:xfrm>
            <a:off x="19915237" y="6540401"/>
            <a:ext cx="4381499" cy="1446550"/>
          </a:xfrm>
          <a:prstGeom prst="rect">
            <a:avLst/>
          </a:prstGeom>
          <a:noFill/>
        </p:spPr>
        <p:txBody>
          <a:bodyPr wrap="square" rtlCol="0">
            <a:spAutoFit/>
          </a:bodyPr>
          <a:lstStyle/>
          <a:p>
            <a:pPr algn="ctr"/>
            <a:r>
              <a:rPr lang="de-DE" sz="2800" b="1" dirty="0">
                <a:solidFill>
                  <a:schemeClr val="bg1"/>
                </a:solidFill>
                <a:ea typeface="Open Sans" panose="020B0604020202020204" charset="0"/>
                <a:cs typeface="Open Sans" panose="020B0604020202020204" charset="0"/>
              </a:rPr>
              <a:t>Biogas</a:t>
            </a:r>
          </a:p>
          <a:p>
            <a:pPr algn="ctr"/>
            <a:r>
              <a:rPr lang="de-DE" sz="2000" dirty="0">
                <a:solidFill>
                  <a:schemeClr val="bg1"/>
                </a:solidFill>
                <a:ea typeface="Open Sans" panose="020B0604020202020204" charset="0"/>
                <a:cs typeface="Open Sans" panose="020B0604020202020204" charset="0"/>
              </a:rPr>
              <a:t>1 </a:t>
            </a:r>
            <a:r>
              <a:rPr lang="de-DE" sz="2000" dirty="0" err="1">
                <a:solidFill>
                  <a:schemeClr val="bg1"/>
                </a:solidFill>
                <a:ea typeface="Open Sans" panose="020B0604020202020204" charset="0"/>
                <a:cs typeface="Open Sans" panose="020B0604020202020204" charset="0"/>
              </a:rPr>
              <a:t>biogas</a:t>
            </a:r>
            <a:r>
              <a:rPr lang="de-DE" sz="2000" dirty="0">
                <a:solidFill>
                  <a:schemeClr val="bg1"/>
                </a:solidFill>
                <a:ea typeface="Open Sans" panose="020B0604020202020204" charset="0"/>
                <a:cs typeface="Open Sans" panose="020B0604020202020204" charset="0"/>
              </a:rPr>
              <a:t> plant in Germany</a:t>
            </a:r>
          </a:p>
          <a:p>
            <a:pPr algn="ctr"/>
            <a:r>
              <a:rPr lang="de-DE" sz="2000" dirty="0">
                <a:solidFill>
                  <a:schemeClr val="bg1"/>
                </a:solidFill>
                <a:ea typeface="Open Sans" panose="020B0604020202020204" charset="0"/>
                <a:cs typeface="Open Sans" panose="020B0604020202020204" charset="0"/>
              </a:rPr>
              <a:t>Generation </a:t>
            </a:r>
            <a:r>
              <a:rPr lang="de-DE" sz="2000" dirty="0" err="1">
                <a:solidFill>
                  <a:schemeClr val="bg1"/>
                </a:solidFill>
                <a:ea typeface="Open Sans" panose="020B0604020202020204" charset="0"/>
                <a:cs typeface="Open Sans" panose="020B0604020202020204" charset="0"/>
              </a:rPr>
              <a:t>of</a:t>
            </a:r>
            <a:r>
              <a:rPr lang="de-DE" sz="2000" dirty="0">
                <a:solidFill>
                  <a:schemeClr val="bg1"/>
                </a:solidFill>
                <a:ea typeface="Open Sans" panose="020B0604020202020204" charset="0"/>
                <a:cs typeface="Open Sans" panose="020B0604020202020204" charset="0"/>
              </a:rPr>
              <a:t> 1,61 MW</a:t>
            </a:r>
            <a:br>
              <a:rPr lang="de-DE" sz="2000"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of</a:t>
            </a: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electric</a:t>
            </a:r>
            <a:r>
              <a:rPr lang="de-DE" sz="2000" dirty="0">
                <a:solidFill>
                  <a:schemeClr val="bg1"/>
                </a:solidFill>
                <a:ea typeface="Open Sans" panose="020B0604020202020204" charset="0"/>
                <a:cs typeface="Open Sans" panose="020B0604020202020204" charset="0"/>
              </a:rPr>
              <a:t> power</a:t>
            </a:r>
          </a:p>
        </p:txBody>
      </p:sp>
      <p:pic>
        <p:nvPicPr>
          <p:cNvPr id="23"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82130" y="8116035"/>
            <a:ext cx="703213" cy="1100635"/>
          </a:xfrm>
          <a:prstGeom prst="rect">
            <a:avLst/>
          </a:prstGeom>
        </p:spPr>
      </p:pic>
      <p:sp>
        <p:nvSpPr>
          <p:cNvPr id="24" name="Textfeld 14"/>
          <p:cNvSpPr txBox="1"/>
          <p:nvPr/>
        </p:nvSpPr>
        <p:spPr>
          <a:xfrm>
            <a:off x="19824458" y="9257739"/>
            <a:ext cx="4455994" cy="1569660"/>
          </a:xfrm>
          <a:prstGeom prst="rect">
            <a:avLst/>
          </a:prstGeom>
          <a:noFill/>
        </p:spPr>
        <p:txBody>
          <a:bodyPr wrap="square" rtlCol="0">
            <a:spAutoFit/>
          </a:bodyPr>
          <a:lstStyle/>
          <a:p>
            <a:pPr algn="ctr"/>
            <a:r>
              <a:rPr lang="de-DE" sz="2800" b="1" dirty="0">
                <a:solidFill>
                  <a:schemeClr val="bg1"/>
                </a:solidFill>
                <a:ea typeface="Open Sans" panose="020B0604020202020204" charset="0"/>
                <a:cs typeface="Open Sans" panose="020B0604020202020204" charset="0"/>
              </a:rPr>
              <a:t>Power </a:t>
            </a:r>
            <a:r>
              <a:rPr lang="de-DE" sz="2800" b="1" dirty="0" err="1">
                <a:solidFill>
                  <a:schemeClr val="bg1"/>
                </a:solidFill>
                <a:ea typeface="Open Sans" panose="020B0604020202020204" charset="0"/>
                <a:cs typeface="Open Sans" panose="020B0604020202020204" charset="0"/>
              </a:rPr>
              <a:t>Grid</a:t>
            </a:r>
            <a:r>
              <a:rPr lang="de-DE" sz="2800" b="1" dirty="0">
                <a:solidFill>
                  <a:schemeClr val="bg1"/>
                </a:solidFill>
                <a:ea typeface="Open Sans" panose="020B0604020202020204" charset="0"/>
                <a:cs typeface="Open Sans" panose="020B0604020202020204" charset="0"/>
              </a:rPr>
              <a:t> </a:t>
            </a:r>
            <a:br>
              <a:rPr lang="de-DE" sz="2800" b="1" dirty="0">
                <a:solidFill>
                  <a:schemeClr val="bg1"/>
                </a:solidFill>
                <a:ea typeface="Open Sans" panose="020B0604020202020204" charset="0"/>
                <a:cs typeface="Open Sans" panose="020B0604020202020204" charset="0"/>
              </a:rPr>
            </a:br>
            <a:r>
              <a:rPr lang="de-DE" sz="2800" b="1" dirty="0">
                <a:solidFill>
                  <a:schemeClr val="bg1"/>
                </a:solidFill>
                <a:ea typeface="Open Sans" panose="020B0604020202020204" charset="0"/>
                <a:cs typeface="Open Sans" panose="020B0604020202020204" charset="0"/>
              </a:rPr>
              <a:t>Operation</a:t>
            </a:r>
          </a:p>
          <a:p>
            <a:pPr algn="ctr"/>
            <a:r>
              <a:rPr lang="de-DE" sz="2000" dirty="0">
                <a:solidFill>
                  <a:schemeClr val="bg1"/>
                </a:solidFill>
                <a:ea typeface="Open Sans" panose="020B0604020202020204" charset="0"/>
                <a:cs typeface="Open Sans" panose="020B0604020202020204" charset="0"/>
              </a:rPr>
              <a:t>25 high-</a:t>
            </a:r>
            <a:r>
              <a:rPr lang="de-DE" sz="2000" dirty="0" err="1">
                <a:solidFill>
                  <a:schemeClr val="bg1"/>
                </a:solidFill>
                <a:ea typeface="Open Sans" panose="020B0604020202020204" charset="0"/>
                <a:cs typeface="Open Sans" panose="020B0604020202020204" charset="0"/>
              </a:rPr>
              <a:t>voltage</a:t>
            </a: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substations</a:t>
            </a:r>
            <a:r>
              <a:rPr lang="de-DE" sz="2000" dirty="0">
                <a:solidFill>
                  <a:schemeClr val="bg1"/>
                </a:solidFill>
                <a:ea typeface="Open Sans" panose="020B0604020202020204" charset="0"/>
                <a:cs typeface="Open Sans" panose="020B0604020202020204" charset="0"/>
              </a:rPr>
              <a:t> in </a:t>
            </a:r>
            <a:br>
              <a:rPr lang="de-DE" sz="2000"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Germany </a:t>
            </a:r>
            <a:r>
              <a:rPr lang="de-DE" sz="2000" dirty="0" err="1">
                <a:solidFill>
                  <a:schemeClr val="bg1"/>
                </a:solidFill>
                <a:ea typeface="Open Sans" panose="020B0604020202020204" charset="0"/>
                <a:cs typeface="Open Sans" panose="020B0604020202020204" charset="0"/>
              </a:rPr>
              <a:t>with</a:t>
            </a:r>
            <a:r>
              <a:rPr lang="de-DE" sz="2000" dirty="0">
                <a:solidFill>
                  <a:schemeClr val="bg1"/>
                </a:solidFill>
                <a:ea typeface="Open Sans" panose="020B0604020202020204" charset="0"/>
                <a:cs typeface="Open Sans" panose="020B0604020202020204" charset="0"/>
              </a:rPr>
              <a:t> 2.072 MVA</a:t>
            </a:r>
          </a:p>
        </p:txBody>
      </p:sp>
      <p:pic>
        <p:nvPicPr>
          <p:cNvPr id="25"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68227" y="11158480"/>
            <a:ext cx="1085033" cy="640511"/>
          </a:xfrm>
          <a:prstGeom prst="rect">
            <a:avLst/>
          </a:prstGeom>
        </p:spPr>
      </p:pic>
      <p:sp>
        <p:nvSpPr>
          <p:cNvPr id="26" name="Textfeld 15"/>
          <p:cNvSpPr txBox="1"/>
          <p:nvPr/>
        </p:nvSpPr>
        <p:spPr>
          <a:xfrm>
            <a:off x="19968388" y="11828264"/>
            <a:ext cx="4381499" cy="1446550"/>
          </a:xfrm>
          <a:prstGeom prst="rect">
            <a:avLst/>
          </a:prstGeom>
          <a:noFill/>
        </p:spPr>
        <p:txBody>
          <a:bodyPr wrap="square" rtlCol="0">
            <a:spAutoFit/>
          </a:bodyPr>
          <a:lstStyle/>
          <a:p>
            <a:pPr algn="ctr"/>
            <a:r>
              <a:rPr lang="de-DE" sz="2800" b="1" dirty="0">
                <a:solidFill>
                  <a:schemeClr val="bg1"/>
                </a:solidFill>
                <a:ea typeface="Open Sans" panose="020B0604020202020204" charset="0"/>
                <a:cs typeface="Open Sans" panose="020B0604020202020204" charset="0"/>
              </a:rPr>
              <a:t>Storage</a:t>
            </a:r>
          </a:p>
          <a:p>
            <a:pPr algn="ctr"/>
            <a:r>
              <a:rPr lang="de-DE" sz="2000" dirty="0">
                <a:solidFill>
                  <a:schemeClr val="bg1"/>
                </a:solidFill>
                <a:ea typeface="Open Sans" panose="020B0604020202020204" charset="0"/>
                <a:cs typeface="Open Sans" panose="020B0604020202020204" charset="0"/>
              </a:rPr>
              <a:t>1 </a:t>
            </a:r>
            <a:r>
              <a:rPr lang="de-DE" sz="2000" dirty="0" err="1">
                <a:solidFill>
                  <a:schemeClr val="bg1"/>
                </a:solidFill>
                <a:ea typeface="Open Sans" panose="020B0604020202020204" charset="0"/>
                <a:cs typeface="Open Sans" panose="020B0604020202020204" charset="0"/>
              </a:rPr>
              <a:t>energy</a:t>
            </a: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storage</a:t>
            </a: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facility</a:t>
            </a:r>
            <a:r>
              <a:rPr lang="de-DE" sz="2000" dirty="0">
                <a:solidFill>
                  <a:schemeClr val="bg1"/>
                </a:solidFill>
                <a:ea typeface="Open Sans" panose="020B0604020202020204" charset="0"/>
                <a:cs typeface="Open Sans" panose="020B0604020202020204" charset="0"/>
              </a:rPr>
              <a:t> </a:t>
            </a:r>
          </a:p>
          <a:p>
            <a:pPr algn="ctr"/>
            <a:r>
              <a:rPr lang="de-DE" sz="2000" dirty="0">
                <a:solidFill>
                  <a:schemeClr val="bg1"/>
                </a:solidFill>
                <a:ea typeface="Open Sans" panose="020B0604020202020204" charset="0"/>
                <a:cs typeface="Open Sans" panose="020B0604020202020204" charset="0"/>
              </a:rPr>
              <a:t>in Germany</a:t>
            </a:r>
            <a:br>
              <a:rPr lang="de-DE" sz="2000"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10 MW</a:t>
            </a:r>
          </a:p>
        </p:txBody>
      </p:sp>
      <p:sp>
        <p:nvSpPr>
          <p:cNvPr id="28" name="Textfeld 27"/>
          <p:cNvSpPr txBox="1"/>
          <p:nvPr/>
        </p:nvSpPr>
        <p:spPr>
          <a:xfrm>
            <a:off x="10820400" y="7328886"/>
            <a:ext cx="8432801" cy="4893647"/>
          </a:xfrm>
          <a:prstGeom prst="rect">
            <a:avLst/>
          </a:prstGeom>
          <a:noFill/>
        </p:spPr>
        <p:txBody>
          <a:bodyPr wrap="square" rtlCol="0">
            <a:spAutoFit/>
          </a:bodyPr>
          <a:lstStyle/>
          <a:p>
            <a:pPr algn="ctr"/>
            <a:r>
              <a:rPr lang="de-DE" sz="2800" b="1" i="1" spc="100" dirty="0">
                <a:solidFill>
                  <a:srgbClr val="00807E"/>
                </a:solidFill>
                <a:ea typeface="Open Sans" panose="020B0604020202020204" charset="0"/>
                <a:cs typeface="Open Sans" panose="020B0604020202020204" charset="0"/>
              </a:rPr>
              <a:t>THOMAS STAUDINGER</a:t>
            </a:r>
            <a:br>
              <a:rPr lang="de-DE" sz="2400" b="1" i="1" spc="100" dirty="0">
                <a:solidFill>
                  <a:srgbClr val="00807E"/>
                </a:solidFill>
                <a:ea typeface="Open Sans" panose="020B0604020202020204" charset="0"/>
                <a:cs typeface="Open Sans" panose="020B0604020202020204" charset="0"/>
              </a:rPr>
            </a:br>
            <a:r>
              <a:rPr lang="de-DE" sz="2200" dirty="0"/>
              <a:t>Managing </a:t>
            </a:r>
            <a:r>
              <a:rPr lang="de-DE" sz="2200" dirty="0" err="1"/>
              <a:t>Director</a:t>
            </a:r>
            <a:r>
              <a:rPr lang="de-DE" sz="2200" dirty="0"/>
              <a:t> </a:t>
            </a:r>
            <a:r>
              <a:rPr lang="de-DE" sz="2200" dirty="0" err="1"/>
              <a:t>of</a:t>
            </a:r>
            <a:r>
              <a:rPr lang="de-DE" sz="2200" dirty="0"/>
              <a:t> </a:t>
            </a:r>
            <a:r>
              <a:rPr lang="de-DE" sz="2200" dirty="0" err="1"/>
              <a:t>re:cap</a:t>
            </a:r>
            <a:r>
              <a:rPr lang="de-DE" sz="2200" dirty="0"/>
              <a:t> </a:t>
            </a:r>
            <a:br>
              <a:rPr lang="de-DE" sz="2200" dirty="0"/>
            </a:br>
            <a:r>
              <a:rPr lang="de-DE" sz="2200" dirty="0"/>
              <a:t>global </a:t>
            </a:r>
            <a:r>
              <a:rPr lang="de-DE" sz="2200" dirty="0" err="1"/>
              <a:t>investors</a:t>
            </a:r>
            <a:r>
              <a:rPr lang="de-DE" sz="2200" dirty="0"/>
              <a:t> </a:t>
            </a:r>
            <a:r>
              <a:rPr lang="de-DE" sz="2200" dirty="0" err="1"/>
              <a:t>ag</a:t>
            </a:r>
            <a:r>
              <a:rPr lang="de-DE" sz="2200" dirty="0"/>
              <a:t> in Zug, </a:t>
            </a:r>
            <a:r>
              <a:rPr lang="de-DE" sz="2200" dirty="0" err="1"/>
              <a:t>Switzerland</a:t>
            </a:r>
            <a:endParaRPr lang="de-DE" sz="2200" dirty="0"/>
          </a:p>
          <a:p>
            <a:pPr algn="ctr"/>
            <a:endParaRPr lang="de-DE" sz="2200" dirty="0">
              <a:ea typeface="Open Sans" panose="020B0604020202020204" charset="0"/>
              <a:cs typeface="Open Sans" panose="020B0604020202020204" charset="0"/>
            </a:endParaRPr>
          </a:p>
          <a:p>
            <a:pPr algn="ctr"/>
            <a:endParaRPr lang="de-DE" sz="2400" i="1" dirty="0"/>
          </a:p>
          <a:p>
            <a:pPr algn="ctr"/>
            <a:endParaRPr lang="de-DE" sz="2600" i="1" dirty="0"/>
          </a:p>
          <a:p>
            <a:pPr algn="ctr"/>
            <a:r>
              <a:rPr lang="en-US" sz="2400" i="1" dirty="0"/>
              <a:t>With our investors in mind, we chose </a:t>
            </a:r>
            <a:r>
              <a:rPr lang="en-US" sz="2400" i="1" dirty="0" err="1"/>
              <a:t>Energiequelle</a:t>
            </a:r>
            <a:r>
              <a:rPr lang="en-US" sz="2400" i="1" dirty="0"/>
              <a:t> </a:t>
            </a:r>
            <a:br>
              <a:rPr lang="en-US" sz="2400" i="1" dirty="0"/>
            </a:br>
            <a:r>
              <a:rPr lang="en-US" sz="2400" i="1" dirty="0"/>
              <a:t>as partner not only because they know what they </a:t>
            </a:r>
            <a:br>
              <a:rPr lang="en-US" sz="2400" i="1" dirty="0"/>
            </a:br>
            <a:r>
              <a:rPr lang="en-US" sz="2400" i="1" dirty="0"/>
              <a:t>are doing, but also because we can count on them to</a:t>
            </a:r>
            <a:br>
              <a:rPr lang="en-US" sz="2400" i="1" dirty="0"/>
            </a:br>
            <a:r>
              <a:rPr lang="en-US" sz="2400" i="1" dirty="0"/>
              <a:t> deliver full-scale, reliable support over the long haul, </a:t>
            </a:r>
            <a:br>
              <a:rPr lang="en-US" sz="2400" i="1" dirty="0"/>
            </a:br>
            <a:r>
              <a:rPr lang="en-US" sz="2400" i="1" dirty="0"/>
              <a:t>all the way from asset acquisition to the operational </a:t>
            </a:r>
            <a:br>
              <a:rPr lang="en-US" sz="2400" i="1" dirty="0"/>
            </a:br>
            <a:r>
              <a:rPr lang="en-US" sz="2400" i="1" dirty="0"/>
              <a:t>management phase. This way we always know that our </a:t>
            </a:r>
            <a:br>
              <a:rPr lang="en-US" sz="2400" i="1" dirty="0"/>
            </a:br>
            <a:r>
              <a:rPr lang="en-US" sz="2400" i="1" dirty="0"/>
              <a:t>investments are in good hands.</a:t>
            </a:r>
            <a:endParaRPr lang="de-DE" sz="2400" dirty="0"/>
          </a:p>
        </p:txBody>
      </p:sp>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95176" y="3986564"/>
            <a:ext cx="3176588" cy="318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78370" y="8536211"/>
            <a:ext cx="5410200" cy="74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llipse 8">
            <a:extLst>
              <a:ext uri="{FF2B5EF4-FFF2-40B4-BE49-F238E27FC236}">
                <a16:creationId xmlns:a16="http://schemas.microsoft.com/office/drawing/2014/main" id="{EF148252-704F-F372-9B11-78BA83AC0C0C}"/>
              </a:ext>
            </a:extLst>
          </p:cNvPr>
          <p:cNvSpPr/>
          <p:nvPr/>
        </p:nvSpPr>
        <p:spPr>
          <a:xfrm>
            <a:off x="1139350" y="2477059"/>
            <a:ext cx="1289539" cy="1289539"/>
          </a:xfrm>
          <a:prstGeom prst="ellipse">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864FDF49-8282-8336-31EC-A2F1C69A0E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731" y="2719980"/>
            <a:ext cx="916025" cy="916025"/>
          </a:xfrm>
          <a:prstGeom prst="rect">
            <a:avLst/>
          </a:prstGeom>
        </p:spPr>
      </p:pic>
      <p:pic>
        <p:nvPicPr>
          <p:cNvPr id="10" name="Grafik 9" descr="Ein Bild, das Windmühle, Outdoorobjekt enthält.&#10;&#10;Automatisch generierte Beschreibung">
            <a:extLst>
              <a:ext uri="{FF2B5EF4-FFF2-40B4-BE49-F238E27FC236}">
                <a16:creationId xmlns:a16="http://schemas.microsoft.com/office/drawing/2014/main" id="{5DCF2BE5-5FBB-4872-D102-04EF12174E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53039" y="64600"/>
            <a:ext cx="1243655" cy="1243655"/>
          </a:xfrm>
          <a:prstGeom prst="rect">
            <a:avLst/>
          </a:prstGeom>
        </p:spPr>
      </p:pic>
      <p:pic>
        <p:nvPicPr>
          <p:cNvPr id="12" name="Grafik 11">
            <a:extLst>
              <a:ext uri="{FF2B5EF4-FFF2-40B4-BE49-F238E27FC236}">
                <a16:creationId xmlns:a16="http://schemas.microsoft.com/office/drawing/2014/main" id="{732E0C45-A556-463B-EF2E-347B32580D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75799" y="5534288"/>
            <a:ext cx="1046440" cy="1046440"/>
          </a:xfrm>
          <a:prstGeom prst="rect">
            <a:avLst/>
          </a:prstGeom>
        </p:spPr>
      </p:pic>
      <p:pic>
        <p:nvPicPr>
          <p:cNvPr id="4" name="Grafik 3" descr="Ein Bild, das Screenshot, Reihe, Grafiken, Design enthält.&#10;&#10;Beschreibung automatisch generiert.">
            <a:extLst>
              <a:ext uri="{FF2B5EF4-FFF2-40B4-BE49-F238E27FC236}">
                <a16:creationId xmlns:a16="http://schemas.microsoft.com/office/drawing/2014/main" id="{FB9E29DD-30E0-6E25-21EA-6ED31C6AB194}"/>
              </a:ext>
            </a:extLst>
          </p:cNvPr>
          <p:cNvPicPr>
            <a:picLocks noChangeAspect="1"/>
          </p:cNvPicPr>
          <p:nvPr/>
        </p:nvPicPr>
        <p:blipFill>
          <a:blip r:embed="rId10"/>
          <a:stretch>
            <a:fillRect/>
          </a:stretch>
        </p:blipFill>
        <p:spPr>
          <a:xfrm>
            <a:off x="21116177" y="2457172"/>
            <a:ext cx="1838325" cy="1885950"/>
          </a:xfrm>
          <a:prstGeom prst="rect">
            <a:avLst/>
          </a:prstGeom>
        </p:spPr>
      </p:pic>
    </p:spTree>
    <p:extLst>
      <p:ext uri="{BB962C8B-B14F-4D97-AF65-F5344CB8AC3E}">
        <p14:creationId xmlns:p14="http://schemas.microsoft.com/office/powerpoint/2010/main" val="7935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uke\Desktop\_Hamersen_2016\Hamersen_Sonnenuntergang_TOKO08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23977600" cy="15985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3081000" y="2071414"/>
            <a:ext cx="13843000" cy="4493538"/>
          </a:xfrm>
          <a:prstGeom prst="rect">
            <a:avLst/>
          </a:prstGeom>
          <a:noFill/>
        </p:spPr>
        <p:txBody>
          <a:bodyPr wrap="square" rtlCol="0">
            <a:spAutoFit/>
          </a:bodyPr>
          <a:lstStyle/>
          <a:p>
            <a:r>
              <a:rPr lang="de-DE" sz="7200" b="1" spc="100" dirty="0">
                <a:solidFill>
                  <a:srgbClr val="00807E"/>
                </a:solidFill>
                <a:ea typeface="Open Sans" pitchFamily="34" charset="0"/>
                <a:cs typeface="Open Sans" pitchFamily="34" charset="0"/>
              </a:rPr>
              <a:t>REFERENCES</a:t>
            </a:r>
          </a:p>
          <a:p>
            <a:r>
              <a:rPr lang="de-DE" sz="7200" spc="100" dirty="0" err="1">
                <a:solidFill>
                  <a:srgbClr val="00807E"/>
                </a:solidFill>
                <a:ea typeface="Open Sans" pitchFamily="34" charset="0"/>
                <a:cs typeface="Open Sans" pitchFamily="34" charset="0"/>
              </a:rPr>
              <a:t>And</a:t>
            </a:r>
            <a:r>
              <a:rPr lang="de-DE" sz="7200" spc="100" dirty="0">
                <a:solidFill>
                  <a:srgbClr val="00807E"/>
                </a:solidFill>
                <a:ea typeface="Open Sans" pitchFamily="34" charset="0"/>
                <a:cs typeface="Open Sans" pitchFamily="34" charset="0"/>
              </a:rPr>
              <a:t> </a:t>
            </a:r>
            <a:r>
              <a:rPr lang="de-DE" sz="7200" spc="100" dirty="0" err="1">
                <a:solidFill>
                  <a:srgbClr val="00807E"/>
                </a:solidFill>
                <a:ea typeface="Open Sans" pitchFamily="34" charset="0"/>
                <a:cs typeface="Open Sans" pitchFamily="34" charset="0"/>
              </a:rPr>
              <a:t>proud</a:t>
            </a:r>
            <a:r>
              <a:rPr lang="de-DE" sz="7200" spc="100" dirty="0">
                <a:solidFill>
                  <a:srgbClr val="00807E"/>
                </a:solidFill>
                <a:ea typeface="Open Sans" pitchFamily="34" charset="0"/>
                <a:cs typeface="Open Sans" pitchFamily="34" charset="0"/>
              </a:rPr>
              <a:t> </a:t>
            </a:r>
            <a:r>
              <a:rPr lang="de-DE" sz="7200" spc="100" dirty="0" err="1">
                <a:solidFill>
                  <a:srgbClr val="00807E"/>
                </a:solidFill>
                <a:ea typeface="Open Sans" pitchFamily="34" charset="0"/>
                <a:cs typeface="Open Sans" pitchFamily="34" charset="0"/>
              </a:rPr>
              <a:t>of</a:t>
            </a:r>
            <a:r>
              <a:rPr lang="de-DE" sz="7200" spc="100" dirty="0">
                <a:solidFill>
                  <a:srgbClr val="00807E"/>
                </a:solidFill>
                <a:ea typeface="Open Sans" pitchFamily="34" charset="0"/>
                <a:cs typeface="Open Sans" pitchFamily="34" charset="0"/>
              </a:rPr>
              <a:t> it.</a:t>
            </a:r>
            <a:endParaRPr lang="en-US" sz="7200" spc="100" dirty="0">
              <a:solidFill>
                <a:srgbClr val="00807E"/>
              </a:solidFill>
              <a:ea typeface="Open Sans" pitchFamily="34" charset="0"/>
              <a:cs typeface="Open Sans" pitchFamily="34" charset="0"/>
            </a:endParaRPr>
          </a:p>
          <a:p>
            <a:endParaRPr lang="en-US" sz="7200" spc="100" dirty="0">
              <a:solidFill>
                <a:srgbClr val="00807E"/>
              </a:solidFill>
              <a:ea typeface="Open Sans" pitchFamily="34" charset="0"/>
              <a:cs typeface="Open Sans" pitchFamily="34" charset="0"/>
            </a:endParaRPr>
          </a:p>
          <a:p>
            <a:endParaRPr lang="de-DE" sz="7000" dirty="0">
              <a:solidFill>
                <a:srgbClr val="00807E"/>
              </a:solidFill>
            </a:endParaRPr>
          </a:p>
        </p:txBody>
      </p:sp>
    </p:spTree>
    <p:extLst>
      <p:ext uri="{BB962C8B-B14F-4D97-AF65-F5344CB8AC3E}">
        <p14:creationId xmlns:p14="http://schemas.microsoft.com/office/powerpoint/2010/main" val="169900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8"/>
          <p:cNvSpPr txBox="1"/>
          <p:nvPr/>
        </p:nvSpPr>
        <p:spPr>
          <a:xfrm>
            <a:off x="1168807" y="2365935"/>
            <a:ext cx="18084394" cy="3139321"/>
          </a:xfrm>
          <a:prstGeom prst="rect">
            <a:avLst/>
          </a:prstGeom>
          <a:noFill/>
        </p:spPr>
        <p:txBody>
          <a:bodyPr wrap="square" rtlCol="0">
            <a:spAutoFit/>
          </a:bodyPr>
          <a:lstStyle/>
          <a:p>
            <a:pPr lvl="0"/>
            <a:r>
              <a:rPr lang="en-GB" sz="6600" dirty="0">
                <a:solidFill>
                  <a:srgbClr val="00757A"/>
                </a:solidFill>
                <a:ea typeface="Open Sans" panose="020B0604020202020204" charset="0"/>
                <a:cs typeface="Open Sans" panose="020B0604020202020204" charset="0"/>
              </a:rPr>
              <a:t>Energy self-sufficient village of </a:t>
            </a:r>
            <a:r>
              <a:rPr lang="en-GB" sz="6600" b="1" dirty="0" err="1">
                <a:solidFill>
                  <a:srgbClr val="00757A"/>
                </a:solidFill>
                <a:ea typeface="Open Sans" panose="020B0604020202020204" charset="0"/>
                <a:cs typeface="Open Sans" panose="020B0604020202020204" charset="0"/>
              </a:rPr>
              <a:t>Feldheim</a:t>
            </a:r>
            <a:endParaRPr lang="en-GB" sz="6600" b="1" dirty="0">
              <a:solidFill>
                <a:srgbClr val="00757A"/>
              </a:solidFill>
              <a:ea typeface="Open Sans" panose="020B0604020202020204" charset="0"/>
              <a:cs typeface="Open Sans" panose="020B0604020202020204" charset="0"/>
            </a:endParaRPr>
          </a:p>
          <a:p>
            <a:endParaRPr lang="en-US" sz="6600" b="1" spc="100" dirty="0">
              <a:solidFill>
                <a:srgbClr val="00807E"/>
              </a:solidFill>
              <a:ea typeface="Open Sans" panose="020B0604020202020204" charset="0"/>
              <a:cs typeface="Open Sans" panose="020B0604020202020204" charset="0"/>
            </a:endParaRPr>
          </a:p>
          <a:p>
            <a:endParaRPr lang="en-US" sz="6600" spc="100" dirty="0">
              <a:solidFill>
                <a:srgbClr val="00807E"/>
              </a:solidFill>
              <a:ea typeface="Open Sans" panose="020B0604020202020204" charset="0"/>
              <a:cs typeface="Open Sans" panose="020B0604020202020204" charset="0"/>
            </a:endParaRPr>
          </a:p>
        </p:txBody>
      </p:sp>
      <p:sp>
        <p:nvSpPr>
          <p:cNvPr id="3" name="Rechteck 2"/>
          <p:cNvSpPr/>
          <p:nvPr/>
        </p:nvSpPr>
        <p:spPr>
          <a:xfrm>
            <a:off x="1193800" y="4318292"/>
            <a:ext cx="21996400" cy="6093976"/>
          </a:xfrm>
          <a:prstGeom prst="rect">
            <a:avLst/>
          </a:prstGeom>
        </p:spPr>
        <p:txBody>
          <a:bodyPr wrap="square">
            <a:spAutoFit/>
          </a:bodyPr>
          <a:lstStyle/>
          <a:p>
            <a:pPr lvl="0" indent="-342900" defTabSz="457200">
              <a:defRPr/>
            </a:pPr>
            <a:r>
              <a:rPr lang="en-GB" sz="3000" dirty="0">
                <a:solidFill>
                  <a:sysClr val="windowText" lastClr="000000"/>
                </a:solidFill>
                <a:ea typeface="Open Sans" panose="020B0604020202020204" charset="0"/>
                <a:cs typeface="Open Sans" panose="020B0604020202020204" charset="0"/>
              </a:rPr>
              <a:t>In the Brandenburg village of </a:t>
            </a:r>
            <a:r>
              <a:rPr lang="en-GB" sz="3000" dirty="0" err="1">
                <a:solidFill>
                  <a:sysClr val="windowText" lastClr="000000"/>
                </a:solidFill>
                <a:ea typeface="Open Sans" panose="020B0604020202020204" charset="0"/>
                <a:cs typeface="Open Sans" panose="020B0604020202020204" charset="0"/>
              </a:rPr>
              <a:t>Feldheim</a:t>
            </a:r>
            <a:r>
              <a:rPr lang="en-GB" sz="3000" dirty="0">
                <a:solidFill>
                  <a:sysClr val="windowText" lastClr="000000"/>
                </a:solidFill>
                <a:ea typeface="Open Sans" panose="020B0604020202020204" charset="0"/>
                <a:cs typeface="Open Sans" panose="020B0604020202020204" charset="0"/>
              </a:rPr>
              <a:t>, </a:t>
            </a:r>
            <a:r>
              <a:rPr lang="en-GB" sz="3000" dirty="0" err="1">
                <a:solidFill>
                  <a:sysClr val="windowText" lastClr="000000"/>
                </a:solidFill>
                <a:ea typeface="Open Sans" panose="020B0604020202020204" charset="0"/>
                <a:cs typeface="Open Sans" panose="020B0604020202020204" charset="0"/>
              </a:rPr>
              <a:t>Energiequelle</a:t>
            </a:r>
            <a:r>
              <a:rPr lang="en-GB" sz="3000" dirty="0">
                <a:solidFill>
                  <a:sysClr val="windowText" lastClr="000000"/>
                </a:solidFill>
                <a:ea typeface="Open Sans" panose="020B0604020202020204" charset="0"/>
                <a:cs typeface="Open Sans" panose="020B0604020202020204" charset="0"/>
              </a:rPr>
              <a:t> has implemented </a:t>
            </a:r>
          </a:p>
          <a:p>
            <a:pPr lvl="0" indent="-342900" defTabSz="457200">
              <a:defRPr/>
            </a:pPr>
            <a:r>
              <a:rPr lang="en-GB" sz="3000" dirty="0">
                <a:solidFill>
                  <a:sysClr val="windowText" lastClr="000000"/>
                </a:solidFill>
                <a:ea typeface="Open Sans" panose="020B0604020202020204" charset="0"/>
                <a:cs typeface="Open Sans" panose="020B0604020202020204" charset="0"/>
              </a:rPr>
              <a:t>one of the </a:t>
            </a:r>
            <a:r>
              <a:rPr lang="en-GB" sz="3000" b="1" dirty="0">
                <a:solidFill>
                  <a:sysClr val="windowText" lastClr="000000"/>
                </a:solidFill>
                <a:ea typeface="Open Sans" panose="020B0604020202020204" charset="0"/>
                <a:cs typeface="Open Sans" panose="020B0604020202020204" charset="0"/>
              </a:rPr>
              <a:t>most spectacular concepts for decentralised renewable energy supply</a:t>
            </a:r>
            <a:r>
              <a:rPr lang="en-GB" sz="3000" dirty="0">
                <a:solidFill>
                  <a:sysClr val="windowText" lastClr="000000"/>
                </a:solidFill>
                <a:ea typeface="Open Sans" panose="020B0604020202020204" charset="0"/>
                <a:cs typeface="Open Sans" panose="020B0604020202020204" charset="0"/>
              </a:rPr>
              <a:t>.</a:t>
            </a:r>
          </a:p>
          <a:p>
            <a:pPr lvl="0" defTabSz="457200">
              <a:defRPr/>
            </a:pPr>
            <a:r>
              <a:rPr lang="en-GB" sz="3000" dirty="0">
                <a:solidFill>
                  <a:sysClr val="windowText" lastClr="000000"/>
                </a:solidFill>
                <a:ea typeface="Open Sans" panose="020B0604020202020204" charset="0"/>
                <a:cs typeface="Open Sans" panose="020B0604020202020204" charset="0"/>
              </a:rPr>
              <a:t>Households and businesses in the village are supplied with heat and power from</a:t>
            </a:r>
          </a:p>
          <a:p>
            <a:pPr lvl="0" defTabSz="457200">
              <a:defRPr/>
            </a:pPr>
            <a:r>
              <a:rPr lang="en-GB" sz="3000" dirty="0">
                <a:solidFill>
                  <a:sysClr val="windowText" lastClr="000000"/>
                </a:solidFill>
                <a:ea typeface="Open Sans" panose="020B0604020202020204" charset="0"/>
                <a:cs typeface="Open Sans" panose="020B0604020202020204" charset="0"/>
              </a:rPr>
              <a:t> wind and biogas power plants at their own doorstep. </a:t>
            </a:r>
          </a:p>
          <a:p>
            <a:pPr lvl="0" defTabSz="457200">
              <a:defRPr/>
            </a:pPr>
            <a:br>
              <a:rPr lang="en-GB" sz="3000" dirty="0">
                <a:solidFill>
                  <a:srgbClr val="8B9699"/>
                </a:solidFill>
                <a:ea typeface="Open Sans" panose="020B0604020202020204" charset="0"/>
                <a:cs typeface="Open Sans" panose="020B0604020202020204" charset="0"/>
              </a:rPr>
            </a:br>
            <a:r>
              <a:rPr lang="en-GB" sz="3000" dirty="0" err="1">
                <a:solidFill>
                  <a:sysClr val="windowText" lastClr="000000"/>
                </a:solidFill>
                <a:ea typeface="Open Sans" panose="020B0604020202020204" charset="0"/>
                <a:cs typeface="Open Sans" panose="020B0604020202020204" charset="0"/>
              </a:rPr>
              <a:t>Energiequelle</a:t>
            </a:r>
            <a:r>
              <a:rPr lang="en-GB" sz="3000" dirty="0">
                <a:solidFill>
                  <a:sysClr val="windowText" lastClr="000000"/>
                </a:solidFill>
                <a:ea typeface="Open Sans" panose="020B0604020202020204" charset="0"/>
                <a:cs typeface="Open Sans" panose="020B0604020202020204" charset="0"/>
              </a:rPr>
              <a:t> has planned and installed this turnkey, self-sufficient energy supply system, </a:t>
            </a:r>
            <a:br>
              <a:rPr lang="en-GB" sz="3000" dirty="0">
                <a:solidFill>
                  <a:sysClr val="windowText" lastClr="000000"/>
                </a:solidFill>
                <a:ea typeface="Open Sans" panose="020B0604020202020204" charset="0"/>
                <a:cs typeface="Open Sans" panose="020B0604020202020204" charset="0"/>
              </a:rPr>
            </a:br>
            <a:r>
              <a:rPr lang="en-GB" sz="3000" dirty="0">
                <a:solidFill>
                  <a:sysClr val="windowText" lastClr="000000"/>
                </a:solidFill>
                <a:ea typeface="Open Sans" panose="020B0604020202020204" charset="0"/>
                <a:cs typeface="Open Sans" panose="020B0604020202020204" charset="0"/>
              </a:rPr>
              <a:t>and finally connected it via the new heat and power distribution system to form</a:t>
            </a:r>
          </a:p>
          <a:p>
            <a:pPr lvl="0" defTabSz="457200">
              <a:defRPr/>
            </a:pPr>
            <a:r>
              <a:rPr lang="en-GB" sz="3000" dirty="0">
                <a:solidFill>
                  <a:sysClr val="windowText" lastClr="000000"/>
                </a:solidFill>
                <a:ea typeface="Open Sans" panose="020B0604020202020204" charset="0"/>
                <a:cs typeface="Open Sans" panose="020B0604020202020204" charset="0"/>
              </a:rPr>
              <a:t>a regional energy supply grid.</a:t>
            </a:r>
          </a:p>
          <a:p>
            <a:br>
              <a:rPr lang="de-DE" sz="3000" dirty="0">
                <a:ea typeface="Open Sans" panose="020B0604020202020204" charset="0"/>
                <a:cs typeface="Open Sans" panose="020B0604020202020204" charset="0"/>
              </a:rPr>
            </a:br>
            <a:endParaRPr lang="de-DE" sz="3000" dirty="0">
              <a:ea typeface="Open Sans" panose="020B0604020202020204" charset="0"/>
              <a:cs typeface="Open Sans" panose="020B0604020202020204" charset="0"/>
            </a:endParaRPr>
          </a:p>
          <a:p>
            <a:endParaRPr lang="de-DE" sz="3000" b="1" dirty="0">
              <a:solidFill>
                <a:srgbClr val="00807E"/>
              </a:solidFill>
              <a:ea typeface="Open Sans" panose="020B0604020202020204" charset="0"/>
              <a:cs typeface="Open Sans" panose="020B0604020202020204" charset="0"/>
            </a:endParaRPr>
          </a:p>
          <a:p>
            <a:endParaRPr lang="de-DE" sz="3000" b="1" spc="100" dirty="0">
              <a:solidFill>
                <a:srgbClr val="00807E"/>
              </a:solidFill>
              <a:ea typeface="Open Sans" panose="020B0604020202020204" charset="0"/>
              <a:cs typeface="Open Sans" panose="020B0604020202020204" charset="0"/>
            </a:endParaRPr>
          </a:p>
          <a:p>
            <a:endParaRPr lang="en-US" sz="3000" b="1" spc="100" dirty="0">
              <a:solidFill>
                <a:srgbClr val="00807E"/>
              </a:solidFill>
              <a:ea typeface="Open Sans" panose="020B0604020202020204" charset="0"/>
              <a:cs typeface="Open Sans" panose="020B0604020202020204" charset="0"/>
            </a:endParaRPr>
          </a:p>
        </p:txBody>
      </p:sp>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t="28377" b="38756"/>
          <a:stretch/>
        </p:blipFill>
        <p:spPr>
          <a:xfrm>
            <a:off x="406400" y="8788400"/>
            <a:ext cx="24231601" cy="5969000"/>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6287" y="1793244"/>
            <a:ext cx="2783681" cy="2783681"/>
          </a:xfrm>
          <a:prstGeom prst="rect">
            <a:avLst/>
          </a:prstGeom>
        </p:spPr>
      </p:pic>
      <p:sp>
        <p:nvSpPr>
          <p:cNvPr id="8" name="Textfeld 7"/>
          <p:cNvSpPr txBox="1"/>
          <p:nvPr/>
        </p:nvSpPr>
        <p:spPr>
          <a:xfrm>
            <a:off x="16703028" y="4818686"/>
            <a:ext cx="5623572" cy="5909310"/>
          </a:xfrm>
          <a:prstGeom prst="rect">
            <a:avLst/>
          </a:prstGeom>
          <a:solidFill>
            <a:schemeClr val="bg1"/>
          </a:solidFill>
        </p:spPr>
        <p:txBody>
          <a:bodyPr wrap="square" rtlCol="0">
            <a:spAutoFit/>
          </a:bodyPr>
          <a:lstStyle/>
          <a:p>
            <a:pPr algn="ctr"/>
            <a:r>
              <a:rPr lang="de-DE" sz="2800" b="1" i="1" spc="100" dirty="0">
                <a:solidFill>
                  <a:srgbClr val="00807E"/>
                </a:solidFill>
                <a:ea typeface="Open Sans" panose="020B0604020202020204" charset="0"/>
                <a:cs typeface="Open Sans" panose="020B0604020202020204" charset="0"/>
              </a:rPr>
              <a:t>PETRA RICHTER</a:t>
            </a:r>
            <a:br>
              <a:rPr lang="de-DE" sz="2400" b="1" i="1" spc="100" dirty="0">
                <a:solidFill>
                  <a:srgbClr val="00807E"/>
                </a:solidFill>
                <a:ea typeface="Open Sans" panose="020B0604020202020204" charset="0"/>
                <a:cs typeface="Open Sans" panose="020B0604020202020204" charset="0"/>
              </a:rPr>
            </a:br>
            <a:r>
              <a:rPr lang="de-DE" sz="2200" dirty="0" err="1"/>
              <a:t>Mayoress</a:t>
            </a:r>
            <a:r>
              <a:rPr lang="de-DE" sz="2200" dirty="0"/>
              <a:t> </a:t>
            </a:r>
            <a:r>
              <a:rPr lang="de-DE" sz="2200" dirty="0" err="1"/>
              <a:t>of</a:t>
            </a:r>
            <a:r>
              <a:rPr lang="de-DE" sz="2200" dirty="0"/>
              <a:t> </a:t>
            </a:r>
            <a:r>
              <a:rPr lang="de-DE" sz="2200" dirty="0" err="1"/>
              <a:t>Feldheim</a:t>
            </a:r>
            <a:endParaRPr lang="de-DE" sz="2200" dirty="0"/>
          </a:p>
          <a:p>
            <a:pPr algn="ctr"/>
            <a:endParaRPr lang="de-DE" sz="2400" dirty="0">
              <a:ea typeface="Open Sans" panose="020B0604020202020204" charset="0"/>
              <a:cs typeface="Open Sans" panose="020B0604020202020204" charset="0"/>
            </a:endParaRPr>
          </a:p>
          <a:p>
            <a:pPr algn="ctr"/>
            <a:endParaRPr lang="de-DE" sz="2400" i="1" dirty="0"/>
          </a:p>
          <a:p>
            <a:pPr algn="ctr"/>
            <a:endParaRPr lang="de-DE" sz="2600" i="1" dirty="0"/>
          </a:p>
          <a:p>
            <a:pPr algn="ctr"/>
            <a:r>
              <a:rPr lang="en-US" sz="2400" i="1" dirty="0"/>
              <a:t>We’re proud of what we have</a:t>
            </a:r>
          </a:p>
          <a:p>
            <a:pPr algn="ctr"/>
            <a:r>
              <a:rPr lang="de-DE" sz="2400" i="1" dirty="0" err="1"/>
              <a:t>achieved</a:t>
            </a:r>
            <a:r>
              <a:rPr lang="de-DE" sz="2400" i="1" dirty="0"/>
              <a:t> in </a:t>
            </a:r>
            <a:r>
              <a:rPr lang="de-DE" sz="2400" i="1" dirty="0" err="1"/>
              <a:t>Feldheim</a:t>
            </a:r>
            <a:r>
              <a:rPr lang="de-DE" sz="2400" i="1" dirty="0"/>
              <a:t> </a:t>
            </a:r>
            <a:r>
              <a:rPr lang="de-DE" sz="2400" i="1" dirty="0" err="1"/>
              <a:t>with</a:t>
            </a:r>
            <a:r>
              <a:rPr lang="de-DE" sz="2400" i="1" dirty="0"/>
              <a:t> Energiequelle.</a:t>
            </a:r>
          </a:p>
          <a:p>
            <a:pPr algn="ctr"/>
            <a:r>
              <a:rPr lang="de-DE" sz="2400" i="1" dirty="0" err="1"/>
              <a:t>Our</a:t>
            </a:r>
            <a:r>
              <a:rPr lang="de-DE" sz="2400" i="1" dirty="0"/>
              <a:t> </a:t>
            </a:r>
            <a:r>
              <a:rPr lang="de-DE" sz="2400" i="1" dirty="0" err="1"/>
              <a:t>energy</a:t>
            </a:r>
            <a:r>
              <a:rPr lang="de-DE" sz="2400" i="1" dirty="0"/>
              <a:t> </a:t>
            </a:r>
            <a:r>
              <a:rPr lang="de-DE" sz="2400" i="1" dirty="0" err="1"/>
              <a:t>self-sufficiency</a:t>
            </a:r>
            <a:endParaRPr lang="de-DE" sz="2400" i="1" dirty="0"/>
          </a:p>
          <a:p>
            <a:pPr algn="ctr"/>
            <a:r>
              <a:rPr lang="en-US" sz="2400" i="1" dirty="0"/>
              <a:t>puts us in an excellent position for</a:t>
            </a:r>
          </a:p>
          <a:p>
            <a:pPr algn="ctr"/>
            <a:r>
              <a:rPr lang="en-US" sz="2400" i="1" dirty="0"/>
              <a:t>mastering the future and provides</a:t>
            </a:r>
          </a:p>
          <a:p>
            <a:pPr algn="ctr"/>
            <a:r>
              <a:rPr lang="de-DE" sz="2400" i="1" dirty="0" err="1"/>
              <a:t>our</a:t>
            </a:r>
            <a:r>
              <a:rPr lang="de-DE" sz="2400" i="1" dirty="0"/>
              <a:t> </a:t>
            </a:r>
            <a:r>
              <a:rPr lang="de-DE" sz="2400" i="1" dirty="0" err="1"/>
              <a:t>children</a:t>
            </a:r>
            <a:r>
              <a:rPr lang="de-DE" sz="2400" i="1" dirty="0"/>
              <a:t> </a:t>
            </a:r>
            <a:r>
              <a:rPr lang="de-DE" sz="2400" i="1" dirty="0" err="1"/>
              <a:t>and</a:t>
            </a:r>
            <a:r>
              <a:rPr lang="de-DE" sz="2400" i="1" dirty="0"/>
              <a:t> </a:t>
            </a:r>
            <a:r>
              <a:rPr lang="de-DE" sz="2400" i="1" dirty="0" err="1"/>
              <a:t>grandchildren</a:t>
            </a:r>
            <a:endParaRPr lang="de-DE" sz="2400" i="1" dirty="0"/>
          </a:p>
          <a:p>
            <a:pPr algn="ctr"/>
            <a:r>
              <a:rPr lang="en-US" sz="2400" i="1" dirty="0"/>
              <a:t>with an eco-friendly supply of power</a:t>
            </a:r>
          </a:p>
          <a:p>
            <a:pPr algn="ctr"/>
            <a:r>
              <a:rPr lang="en-US" sz="2400" i="1" dirty="0"/>
              <a:t>and heat. This is our contribution</a:t>
            </a:r>
          </a:p>
          <a:p>
            <a:pPr algn="ctr"/>
            <a:r>
              <a:rPr lang="de-DE" sz="2400" i="1" dirty="0" err="1"/>
              <a:t>to</a:t>
            </a:r>
            <a:r>
              <a:rPr lang="de-DE" sz="2400" i="1" dirty="0"/>
              <a:t> </a:t>
            </a:r>
            <a:r>
              <a:rPr lang="de-DE" sz="2400" i="1" dirty="0" err="1"/>
              <a:t>the</a:t>
            </a:r>
            <a:r>
              <a:rPr lang="de-DE" sz="2400" i="1" dirty="0"/>
              <a:t> </a:t>
            </a:r>
            <a:r>
              <a:rPr lang="de-DE" sz="2400" i="1" dirty="0" err="1"/>
              <a:t>energy</a:t>
            </a:r>
            <a:r>
              <a:rPr lang="de-DE" sz="2400" i="1" dirty="0"/>
              <a:t> </a:t>
            </a:r>
            <a:r>
              <a:rPr lang="de-DE" sz="2400" i="1" dirty="0" err="1"/>
              <a:t>transition</a:t>
            </a:r>
            <a:r>
              <a:rPr lang="de-DE" sz="2400" i="1" dirty="0"/>
              <a:t>.</a:t>
            </a:r>
            <a:br>
              <a:rPr lang="de-DE" sz="2400" i="1" dirty="0"/>
            </a:br>
            <a:endParaRPr lang="de-DE" sz="2600"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3028" y="5683111"/>
            <a:ext cx="5410200" cy="82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584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descr="C:\Users\tauke\Desktop\Favoriten\TSF_Energiequelle_20160818_1755.jpg"/>
          <p:cNvPicPr>
            <a:picLocks noChangeAspect="1" noChangeArrowheads="1"/>
          </p:cNvPicPr>
          <p:nvPr/>
        </p:nvPicPr>
        <p:blipFill rotWithShape="1">
          <a:blip r:embed="rId2">
            <a:extLst>
              <a:ext uri="{28A0092B-C50C-407E-A947-70E740481C1C}">
                <a14:useLocalDpi xmlns:a14="http://schemas.microsoft.com/office/drawing/2010/main" val="0"/>
              </a:ext>
            </a:extLst>
          </a:blip>
          <a:srcRect t="26626" b="30297"/>
          <a:stretch/>
        </p:blipFill>
        <p:spPr bwMode="auto">
          <a:xfrm>
            <a:off x="406400" y="8149555"/>
            <a:ext cx="23977600" cy="68891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8"/>
          <p:cNvSpPr txBox="1"/>
          <p:nvPr/>
        </p:nvSpPr>
        <p:spPr>
          <a:xfrm>
            <a:off x="1168807" y="2365935"/>
            <a:ext cx="18084394" cy="2123658"/>
          </a:xfrm>
          <a:prstGeom prst="rect">
            <a:avLst/>
          </a:prstGeom>
          <a:noFill/>
        </p:spPr>
        <p:txBody>
          <a:bodyPr wrap="square" rtlCol="0">
            <a:spAutoFit/>
          </a:bodyPr>
          <a:lstStyle/>
          <a:p>
            <a:r>
              <a:rPr lang="de-DE" sz="6600" spc="100" dirty="0" err="1">
                <a:solidFill>
                  <a:srgbClr val="00807E"/>
                </a:solidFill>
                <a:ea typeface="Open Sans" pitchFamily="34" charset="0"/>
                <a:cs typeface="Open Sans" pitchFamily="34" charset="0"/>
              </a:rPr>
              <a:t>Flagship</a:t>
            </a:r>
            <a:r>
              <a:rPr lang="de-DE" sz="6600" spc="100" dirty="0">
                <a:solidFill>
                  <a:srgbClr val="00807E"/>
                </a:solidFill>
                <a:ea typeface="Open Sans" pitchFamily="34" charset="0"/>
                <a:cs typeface="Open Sans" pitchFamily="34" charset="0"/>
              </a:rPr>
              <a:t> </a:t>
            </a:r>
            <a:r>
              <a:rPr lang="de-DE" sz="6600" spc="100" dirty="0" err="1">
                <a:solidFill>
                  <a:srgbClr val="00807E"/>
                </a:solidFill>
                <a:ea typeface="Open Sans" pitchFamily="34" charset="0"/>
                <a:cs typeface="Open Sans" pitchFamily="34" charset="0"/>
              </a:rPr>
              <a:t>project</a:t>
            </a:r>
            <a:r>
              <a:rPr lang="de-DE" sz="6600" spc="100" dirty="0">
                <a:solidFill>
                  <a:srgbClr val="00807E"/>
                </a:solidFill>
                <a:ea typeface="Open Sans" pitchFamily="34" charset="0"/>
                <a:cs typeface="Open Sans" pitchFamily="34" charset="0"/>
              </a:rPr>
              <a:t> </a:t>
            </a:r>
            <a:r>
              <a:rPr lang="de-DE" sz="6600" b="1" spc="100" dirty="0">
                <a:solidFill>
                  <a:srgbClr val="00807E"/>
                </a:solidFill>
                <a:ea typeface="Open Sans" pitchFamily="34" charset="0"/>
                <a:cs typeface="Open Sans" pitchFamily="34" charset="0"/>
              </a:rPr>
              <a:t>RRKW</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sp>
        <p:nvSpPr>
          <p:cNvPr id="10" name="Rechteck 9"/>
          <p:cNvSpPr/>
          <p:nvPr/>
        </p:nvSpPr>
        <p:spPr>
          <a:xfrm>
            <a:off x="1193800" y="4242235"/>
            <a:ext cx="15060907" cy="5035225"/>
          </a:xfrm>
          <a:prstGeom prst="rect">
            <a:avLst/>
          </a:prstGeom>
        </p:spPr>
        <p:txBody>
          <a:bodyPr wrap="square">
            <a:spAutoFit/>
          </a:bodyPr>
          <a:lstStyle/>
          <a:p>
            <a:pPr lvl="0" defTabSz="457200">
              <a:spcBef>
                <a:spcPct val="20000"/>
              </a:spcBef>
              <a:defRPr/>
            </a:pPr>
            <a:r>
              <a:rPr lang="en-GB" sz="3000" dirty="0" err="1">
                <a:solidFill>
                  <a:sysClr val="windowText" lastClr="000000">
                    <a:lumMod val="95000"/>
                    <a:lumOff val="5000"/>
                  </a:sysClr>
                </a:solidFill>
                <a:ea typeface="Open Sans" panose="020B0604020202020204" charset="0"/>
                <a:cs typeface="Open Sans" panose="020B0604020202020204" charset="0"/>
              </a:rPr>
              <a:t>Energiequelle</a:t>
            </a:r>
            <a:r>
              <a:rPr lang="en-GB" sz="3000" dirty="0">
                <a:solidFill>
                  <a:sysClr val="windowText" lastClr="000000">
                    <a:lumMod val="95000"/>
                    <a:lumOff val="5000"/>
                  </a:sysClr>
                </a:solidFill>
                <a:ea typeface="Open Sans" panose="020B0604020202020204" charset="0"/>
                <a:cs typeface="Open Sans" panose="020B0604020202020204" charset="0"/>
              </a:rPr>
              <a:t> has completed installation of the </a:t>
            </a:r>
            <a:r>
              <a:rPr lang="en-GB" sz="3000" b="1" dirty="0">
                <a:solidFill>
                  <a:sysClr val="windowText" lastClr="000000">
                    <a:lumMod val="95000"/>
                    <a:lumOff val="5000"/>
                  </a:sysClr>
                </a:solidFill>
                <a:ea typeface="Open Sans" panose="020B0604020202020204" charset="0"/>
                <a:cs typeface="Open Sans" panose="020B0604020202020204" charset="0"/>
              </a:rPr>
              <a:t>biggest ever battery storage system in Germany </a:t>
            </a:r>
            <a:r>
              <a:rPr lang="en-GB" sz="3000" dirty="0">
                <a:solidFill>
                  <a:sysClr val="windowText" lastClr="000000">
                    <a:lumMod val="95000"/>
                    <a:lumOff val="5000"/>
                  </a:sysClr>
                </a:solidFill>
                <a:ea typeface="Open Sans" panose="020B0604020202020204" charset="0"/>
                <a:cs typeface="Open Sans" panose="020B0604020202020204" charset="0"/>
              </a:rPr>
              <a:t>at the time, in a joint project with its partner, Enercon.  The official name of the battery power station is the ‘</a:t>
            </a:r>
            <a:r>
              <a:rPr lang="en-GB" sz="3000" dirty="0" err="1">
                <a:solidFill>
                  <a:sysClr val="windowText" lastClr="000000">
                    <a:lumMod val="95000"/>
                    <a:lumOff val="5000"/>
                  </a:sysClr>
                </a:solidFill>
                <a:ea typeface="Open Sans" panose="020B0604020202020204" charset="0"/>
                <a:cs typeface="Open Sans" panose="020B0604020202020204" charset="0"/>
              </a:rPr>
              <a:t>Feldheim</a:t>
            </a:r>
            <a:r>
              <a:rPr lang="en-GB" sz="3000" dirty="0">
                <a:solidFill>
                  <a:sysClr val="windowText" lastClr="000000">
                    <a:lumMod val="95000"/>
                    <a:lumOff val="5000"/>
                  </a:sysClr>
                </a:solidFill>
                <a:ea typeface="Open Sans" panose="020B0604020202020204" charset="0"/>
                <a:cs typeface="Open Sans" panose="020B0604020202020204" charset="0"/>
              </a:rPr>
              <a:t> Regional Regulating Power Station’ (RRKW). The RRKW has been built in the immediate vicinity of the </a:t>
            </a:r>
            <a:r>
              <a:rPr lang="en-GB" sz="3000" dirty="0" err="1">
                <a:solidFill>
                  <a:sysClr val="windowText" lastClr="000000">
                    <a:lumMod val="95000"/>
                    <a:lumOff val="5000"/>
                  </a:sysClr>
                </a:solidFill>
                <a:ea typeface="Open Sans" panose="020B0604020202020204" charset="0"/>
                <a:cs typeface="Open Sans" panose="020B0604020202020204" charset="0"/>
              </a:rPr>
              <a:t>Feldheim</a:t>
            </a:r>
            <a:r>
              <a:rPr lang="en-GB" sz="3000" dirty="0">
                <a:solidFill>
                  <a:sysClr val="windowText" lastClr="000000">
                    <a:lumMod val="95000"/>
                    <a:lumOff val="5000"/>
                  </a:sysClr>
                </a:solidFill>
                <a:ea typeface="Open Sans" panose="020B0604020202020204" charset="0"/>
                <a:cs typeface="Open Sans" panose="020B0604020202020204" charset="0"/>
              </a:rPr>
              <a:t> wind farm in Brandenburg.</a:t>
            </a:r>
            <a:r>
              <a:rPr lang="en-GB" sz="3000" b="1" dirty="0">
                <a:solidFill>
                  <a:sysClr val="windowText" lastClr="000000">
                    <a:lumMod val="95000"/>
                    <a:lumOff val="5000"/>
                  </a:sysClr>
                </a:solidFill>
                <a:ea typeface="Open Sans" panose="020B0604020202020204" charset="0"/>
                <a:cs typeface="Open Sans" panose="020B0604020202020204" charset="0"/>
              </a:rPr>
              <a:t> A total of 3360 lithium-ion modules provide 10 MW of controlling power and 10.7 MWh of power production. </a:t>
            </a:r>
            <a:r>
              <a:rPr lang="en-GB" sz="3000" dirty="0">
                <a:solidFill>
                  <a:sysClr val="windowText" lastClr="000000">
                    <a:lumMod val="95000"/>
                    <a:lumOff val="5000"/>
                  </a:sysClr>
                </a:solidFill>
                <a:ea typeface="Open Sans" panose="020B0604020202020204" charset="0"/>
                <a:cs typeface="Open Sans" panose="020B0604020202020204" charset="0"/>
              </a:rPr>
              <a:t>The battery storage system is used to provide load-balancing power in the transmission grid of 50 Hertz, the grid operator. It is able to balance out variations in grid frequency within milliseconds.</a:t>
            </a:r>
            <a:endParaRPr lang="de-DE" sz="3000" dirty="0">
              <a:solidFill>
                <a:sysClr val="windowText" lastClr="000000">
                  <a:lumMod val="95000"/>
                  <a:lumOff val="5000"/>
                </a:sysClr>
              </a:solidFill>
              <a:ea typeface="Open Sans" panose="020B0604020202020204" charset="0"/>
              <a:cs typeface="Open Sans" panose="020B0604020202020204" charset="0"/>
            </a:endParaRPr>
          </a:p>
          <a:p>
            <a:pPr lvl="0" defTabSz="457200">
              <a:spcBef>
                <a:spcPct val="20000"/>
              </a:spcBef>
              <a:defRPr/>
            </a:pPr>
            <a:endParaRPr lang="de-DE" dirty="0">
              <a:solidFill>
                <a:sysClr val="windowText" lastClr="000000">
                  <a:lumMod val="95000"/>
                  <a:lumOff val="5000"/>
                </a:sysClr>
              </a:solidFill>
              <a:ea typeface="Open Sans" panose="020B0604020202020204" charset="0"/>
              <a:cs typeface="Open Sans" panose="020B0604020202020204" charset="0"/>
            </a:endParaRPr>
          </a:p>
          <a:p>
            <a:pPr lvl="0" indent="-342900" defTabSz="457200">
              <a:defRPr/>
            </a:pPr>
            <a:endParaRPr lang="en-GB" sz="3200" dirty="0">
              <a:solidFill>
                <a:sysClr val="windowText" lastClr="000000"/>
              </a:solidFill>
              <a:ea typeface="Open Sans" panose="020B0604020202020204" charset="0"/>
              <a:cs typeface="Open Sans" panose="020B0604020202020204" charset="0"/>
            </a:endParaRPr>
          </a:p>
          <a:p>
            <a:endParaRPr lang="de-DE" dirty="0">
              <a:solidFill>
                <a:schemeClr val="tx1">
                  <a:lumMod val="95000"/>
                  <a:lumOff val="5000"/>
                </a:schemeClr>
              </a:solidFill>
              <a:ea typeface="Open Sans" panose="020B0604020202020204" charset="0"/>
              <a:cs typeface="Open Sans" panose="020B0604020202020204" charset="0"/>
            </a:endParaRPr>
          </a:p>
        </p:txBody>
      </p:sp>
      <p:sp>
        <p:nvSpPr>
          <p:cNvPr id="7" name="Textfeld 6"/>
          <p:cNvSpPr txBox="1"/>
          <p:nvPr/>
        </p:nvSpPr>
        <p:spPr>
          <a:xfrm>
            <a:off x="16254707" y="5504486"/>
            <a:ext cx="7449843" cy="5355312"/>
          </a:xfrm>
          <a:prstGeom prst="rect">
            <a:avLst/>
          </a:prstGeom>
          <a:solidFill>
            <a:schemeClr val="bg1"/>
          </a:solidFill>
        </p:spPr>
        <p:txBody>
          <a:bodyPr wrap="square" rtlCol="0">
            <a:spAutoFit/>
          </a:bodyPr>
          <a:lstStyle/>
          <a:p>
            <a:pPr algn="ctr"/>
            <a:r>
              <a:rPr lang="de-DE" sz="2800" b="1" i="1" spc="100" dirty="0">
                <a:solidFill>
                  <a:srgbClr val="00807E"/>
                </a:solidFill>
                <a:ea typeface="Open Sans" panose="020B0604020202020204" charset="0"/>
                <a:cs typeface="Open Sans" panose="020B0604020202020204" charset="0"/>
              </a:rPr>
              <a:t>HANS-DIETER KETTWIG</a:t>
            </a:r>
            <a:br>
              <a:rPr lang="de-DE" sz="2400" b="1" i="1" spc="100" dirty="0">
                <a:solidFill>
                  <a:srgbClr val="00807E"/>
                </a:solidFill>
                <a:ea typeface="Open Sans" panose="020B0604020202020204" charset="0"/>
                <a:cs typeface="Open Sans" panose="020B0604020202020204" charset="0"/>
              </a:rPr>
            </a:br>
            <a:r>
              <a:rPr lang="de-DE" sz="2200" dirty="0"/>
              <a:t>Consultant Enercon GmbH</a:t>
            </a:r>
          </a:p>
          <a:p>
            <a:pPr algn="ctr"/>
            <a:endParaRPr lang="de-DE" sz="2400" dirty="0">
              <a:ea typeface="Open Sans" panose="020B0604020202020204" charset="0"/>
              <a:cs typeface="Open Sans" panose="020B0604020202020204" charset="0"/>
            </a:endParaRPr>
          </a:p>
          <a:p>
            <a:pPr algn="ctr"/>
            <a:endParaRPr lang="de-DE" sz="2400" i="1" dirty="0"/>
          </a:p>
          <a:p>
            <a:pPr algn="ctr"/>
            <a:endParaRPr lang="de-DE" sz="2600" i="1" dirty="0"/>
          </a:p>
          <a:p>
            <a:pPr algn="ctr"/>
            <a:r>
              <a:rPr lang="en-US" sz="2400" i="1" dirty="0"/>
              <a:t>In many ways, good project management is essential </a:t>
            </a:r>
            <a:br>
              <a:rPr lang="en-US" sz="2400" i="1" dirty="0"/>
            </a:br>
            <a:r>
              <a:rPr lang="en-US" sz="2400" i="1" dirty="0"/>
              <a:t>for wind energy projects. As a manufacturer, </a:t>
            </a:r>
            <a:br>
              <a:rPr lang="en-US" sz="2400" i="1" dirty="0"/>
            </a:br>
            <a:r>
              <a:rPr lang="en-US" sz="2400" i="1" dirty="0"/>
              <a:t>we are very pleased to have found in </a:t>
            </a:r>
            <a:r>
              <a:rPr lang="en-US" sz="2400" i="1" dirty="0" err="1"/>
              <a:t>Energiequelle</a:t>
            </a:r>
            <a:r>
              <a:rPr lang="en-US" sz="2400" i="1" dirty="0"/>
              <a:t> a business partner that we can rely on to handle projects</a:t>
            </a:r>
            <a:br>
              <a:rPr lang="en-US" sz="2400" i="1" dirty="0"/>
            </a:br>
            <a:r>
              <a:rPr lang="en-US" sz="2400" i="1" dirty="0"/>
              <a:t> of this kind. In everything we’ve done together, we’ve consistently felt </a:t>
            </a:r>
            <a:r>
              <a:rPr lang="en-US" sz="2400" i="1" dirty="0" err="1"/>
              <a:t>Energiequelle’s</a:t>
            </a:r>
            <a:r>
              <a:rPr lang="en-US" sz="2400" i="1" dirty="0"/>
              <a:t> reliability, honesty, and strong commitment to quality. We are very </a:t>
            </a:r>
          </a:p>
          <a:p>
            <a:pPr algn="ctr"/>
            <a:r>
              <a:rPr lang="en-US" sz="2400" i="1" dirty="0"/>
              <a:t>grateful to them for that reason.</a:t>
            </a:r>
          </a:p>
          <a:p>
            <a:pPr algn="ctr"/>
            <a:endParaRPr lang="de-DE" sz="2600"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4528" y="6387961"/>
            <a:ext cx="5410200" cy="82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4703" y="2626017"/>
            <a:ext cx="2609850" cy="2682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3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8"/>
          <p:cNvSpPr txBox="1"/>
          <p:nvPr/>
        </p:nvSpPr>
        <p:spPr>
          <a:xfrm>
            <a:off x="1168807" y="2365935"/>
            <a:ext cx="18084394" cy="2123658"/>
          </a:xfrm>
          <a:prstGeom prst="rect">
            <a:avLst/>
          </a:prstGeom>
          <a:noFill/>
        </p:spPr>
        <p:txBody>
          <a:bodyPr wrap="square" rtlCol="0">
            <a:spAutoFit/>
          </a:bodyPr>
          <a:lstStyle/>
          <a:p>
            <a:r>
              <a:rPr lang="de-DE" sz="6600" spc="100" dirty="0" err="1">
                <a:solidFill>
                  <a:srgbClr val="00807E"/>
                </a:solidFill>
                <a:ea typeface="Open Sans" pitchFamily="34" charset="0"/>
                <a:cs typeface="Open Sans" pitchFamily="34" charset="0"/>
              </a:rPr>
              <a:t>Race</a:t>
            </a:r>
            <a:r>
              <a:rPr lang="de-DE" sz="6600" spc="100" dirty="0">
                <a:solidFill>
                  <a:srgbClr val="00807E"/>
                </a:solidFill>
                <a:ea typeface="Open Sans" pitchFamily="34" charset="0"/>
                <a:cs typeface="Open Sans" pitchFamily="34" charset="0"/>
              </a:rPr>
              <a:t> </a:t>
            </a:r>
            <a:r>
              <a:rPr lang="de-DE" sz="6600" spc="100" dirty="0" err="1">
                <a:solidFill>
                  <a:srgbClr val="00807E"/>
                </a:solidFill>
                <a:ea typeface="Open Sans" pitchFamily="34" charset="0"/>
                <a:cs typeface="Open Sans" pitchFamily="34" charset="0"/>
              </a:rPr>
              <a:t>track</a:t>
            </a:r>
            <a:r>
              <a:rPr lang="de-DE" sz="6600" spc="100" dirty="0">
                <a:solidFill>
                  <a:srgbClr val="00807E"/>
                </a:solidFill>
                <a:ea typeface="Open Sans" pitchFamily="34" charset="0"/>
                <a:cs typeface="Open Sans" pitchFamily="34" charset="0"/>
              </a:rPr>
              <a:t> </a:t>
            </a:r>
            <a:r>
              <a:rPr lang="de-DE" sz="6600" b="1" spc="100" dirty="0">
                <a:solidFill>
                  <a:srgbClr val="00807E"/>
                </a:solidFill>
                <a:ea typeface="Open Sans" pitchFamily="34" charset="0"/>
                <a:cs typeface="Open Sans" pitchFamily="34" charset="0"/>
              </a:rPr>
              <a:t>„Green Lausitzring“</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sp>
        <p:nvSpPr>
          <p:cNvPr id="10" name="Rechteck 9"/>
          <p:cNvSpPr/>
          <p:nvPr/>
        </p:nvSpPr>
        <p:spPr>
          <a:xfrm>
            <a:off x="1193800" y="4045242"/>
            <a:ext cx="22631400" cy="3416320"/>
          </a:xfrm>
          <a:prstGeom prst="rect">
            <a:avLst/>
          </a:prstGeom>
        </p:spPr>
        <p:txBody>
          <a:bodyPr wrap="square">
            <a:spAutoFit/>
          </a:bodyPr>
          <a:lstStyle/>
          <a:p>
            <a:pPr lvl="0" defTabSz="457200">
              <a:spcBef>
                <a:spcPct val="20000"/>
              </a:spcBef>
              <a:defRPr/>
            </a:pPr>
            <a:r>
              <a:rPr lang="en-GB" sz="3000" dirty="0">
                <a:solidFill>
                  <a:sysClr val="windowText" lastClr="000000">
                    <a:lumMod val="95000"/>
                    <a:lumOff val="5000"/>
                  </a:sysClr>
                </a:solidFill>
                <a:ea typeface="Open Sans" panose="020B0604020202020204" charset="0"/>
                <a:cs typeface="Open Sans" panose="020B0604020202020204" charset="0"/>
              </a:rPr>
              <a:t>In the immediate vicinity of the </a:t>
            </a:r>
            <a:r>
              <a:rPr lang="en-GB" sz="3000" dirty="0" err="1">
                <a:solidFill>
                  <a:sysClr val="windowText" lastClr="000000">
                    <a:lumMod val="95000"/>
                    <a:lumOff val="5000"/>
                  </a:sysClr>
                </a:solidFill>
                <a:ea typeface="Open Sans" panose="020B0604020202020204" charset="0"/>
                <a:cs typeface="Open Sans" panose="020B0604020202020204" charset="0"/>
              </a:rPr>
              <a:t>Lausitzring</a:t>
            </a:r>
            <a:r>
              <a:rPr lang="en-GB" sz="3000" dirty="0">
                <a:solidFill>
                  <a:sysClr val="windowText" lastClr="000000">
                    <a:lumMod val="95000"/>
                    <a:lumOff val="5000"/>
                  </a:sysClr>
                </a:solidFill>
                <a:ea typeface="Open Sans" panose="020B0604020202020204" charset="0"/>
                <a:cs typeface="Open Sans" panose="020B0604020202020204" charset="0"/>
              </a:rPr>
              <a:t> race track (Brandenburg), </a:t>
            </a:r>
            <a:r>
              <a:rPr lang="en-GB" sz="3000" dirty="0" err="1">
                <a:solidFill>
                  <a:sysClr val="windowText" lastClr="000000">
                    <a:lumMod val="95000"/>
                    <a:lumOff val="5000"/>
                  </a:sysClr>
                </a:solidFill>
                <a:ea typeface="Open Sans" panose="020B0604020202020204" charset="0"/>
                <a:cs typeface="Open Sans" panose="020B0604020202020204" charset="0"/>
              </a:rPr>
              <a:t>Energiequelle</a:t>
            </a:r>
            <a:r>
              <a:rPr lang="en-GB" sz="3000" dirty="0">
                <a:solidFill>
                  <a:sysClr val="windowText" lastClr="000000">
                    <a:lumMod val="95000"/>
                    <a:lumOff val="5000"/>
                  </a:sysClr>
                </a:solidFill>
                <a:ea typeface="Open Sans" panose="020B0604020202020204" charset="0"/>
                <a:cs typeface="Open Sans" panose="020B0604020202020204" charset="0"/>
              </a:rPr>
              <a:t> has installed an E-126 wind turbine, </a:t>
            </a:r>
          </a:p>
          <a:p>
            <a:pPr lvl="0" defTabSz="457200">
              <a:spcBef>
                <a:spcPct val="20000"/>
              </a:spcBef>
              <a:defRPr/>
            </a:pPr>
            <a:r>
              <a:rPr lang="en-GB" sz="3000" dirty="0">
                <a:solidFill>
                  <a:sysClr val="windowText" lastClr="000000">
                    <a:lumMod val="95000"/>
                    <a:lumOff val="5000"/>
                  </a:sysClr>
                </a:solidFill>
                <a:ea typeface="Open Sans" panose="020B0604020202020204" charset="0"/>
                <a:cs typeface="Open Sans" panose="020B0604020202020204" charset="0"/>
              </a:rPr>
              <a:t>the </a:t>
            </a:r>
            <a:r>
              <a:rPr lang="en-GB" sz="3000" b="1" dirty="0">
                <a:solidFill>
                  <a:sysClr val="windowText" lastClr="000000">
                    <a:lumMod val="95000"/>
                    <a:lumOff val="5000"/>
                  </a:sysClr>
                </a:solidFill>
                <a:ea typeface="Open Sans" panose="020B0604020202020204" charset="0"/>
                <a:cs typeface="Open Sans" panose="020B0604020202020204" charset="0"/>
              </a:rPr>
              <a:t>world’s most powerful WTG</a:t>
            </a:r>
            <a:r>
              <a:rPr lang="en-GB" sz="3000" dirty="0">
                <a:solidFill>
                  <a:sysClr val="windowText" lastClr="000000">
                    <a:lumMod val="95000"/>
                    <a:lumOff val="5000"/>
                  </a:sysClr>
                </a:solidFill>
                <a:ea typeface="Open Sans" panose="020B0604020202020204" charset="0"/>
                <a:cs typeface="Open Sans" panose="020B0604020202020204" charset="0"/>
              </a:rPr>
              <a:t>, with a nominal power output of 7,5 MW. </a:t>
            </a:r>
            <a:br>
              <a:rPr lang="en-GB" sz="3000" dirty="0">
                <a:solidFill>
                  <a:srgbClr val="8B9699"/>
                </a:solidFill>
                <a:ea typeface="Open Sans" panose="020B0604020202020204" charset="0"/>
                <a:cs typeface="Open Sans" panose="020B0604020202020204" charset="0"/>
              </a:rPr>
            </a:br>
            <a:br>
              <a:rPr lang="en-GB" sz="3000" dirty="0">
                <a:solidFill>
                  <a:srgbClr val="8B9699"/>
                </a:solidFill>
                <a:ea typeface="Open Sans" panose="020B0604020202020204" charset="0"/>
                <a:cs typeface="Open Sans" panose="020B0604020202020204" charset="0"/>
              </a:rPr>
            </a:br>
            <a:r>
              <a:rPr lang="en-GB" sz="3000" dirty="0">
                <a:solidFill>
                  <a:sysClr val="windowText" lastClr="000000">
                    <a:lumMod val="95000"/>
                    <a:lumOff val="5000"/>
                  </a:sysClr>
                </a:solidFill>
                <a:ea typeface="Open Sans" panose="020B0604020202020204" charset="0"/>
                <a:cs typeface="Open Sans" panose="020B0604020202020204" charset="0"/>
              </a:rPr>
              <a:t>Building its foundations on a former lignite slag heap involved extreme technical challenges. The E-126 is the heart of the Green </a:t>
            </a:r>
            <a:r>
              <a:rPr lang="en-GB" sz="3000" dirty="0" err="1">
                <a:solidFill>
                  <a:sysClr val="windowText" lastClr="000000">
                    <a:lumMod val="95000"/>
                    <a:lumOff val="5000"/>
                  </a:sysClr>
                </a:solidFill>
                <a:ea typeface="Open Sans" panose="020B0604020202020204" charset="0"/>
                <a:cs typeface="Open Sans" panose="020B0604020202020204" charset="0"/>
              </a:rPr>
              <a:t>Lausitzring</a:t>
            </a:r>
            <a:r>
              <a:rPr lang="en-GB" sz="3000" dirty="0">
                <a:solidFill>
                  <a:sysClr val="windowText" lastClr="000000">
                    <a:lumMod val="95000"/>
                    <a:lumOff val="5000"/>
                  </a:sysClr>
                </a:solidFill>
                <a:ea typeface="Open Sans" panose="020B0604020202020204" charset="0"/>
                <a:cs typeface="Open Sans" panose="020B0604020202020204" charset="0"/>
              </a:rPr>
              <a:t> project, which also includes a solar power and a biogas plant for complete supply of power and heat.</a:t>
            </a:r>
          </a:p>
          <a:p>
            <a:endParaRPr lang="de-DE" sz="3000" dirty="0">
              <a:solidFill>
                <a:schemeClr val="tx1">
                  <a:lumMod val="95000"/>
                  <a:lumOff val="5000"/>
                </a:schemeClr>
              </a:solidFill>
              <a:ea typeface="Open Sans" panose="020B0604020202020204" charset="0"/>
              <a:cs typeface="Open Sans" panose="020B0604020202020204" charset="0"/>
            </a:endParaRPr>
          </a:p>
          <a:p>
            <a:pPr marL="571500" indent="-571500">
              <a:buFontTx/>
              <a:buChar char="-"/>
            </a:pPr>
            <a:endParaRPr lang="de-DE" sz="3000" dirty="0">
              <a:solidFill>
                <a:schemeClr val="tx1">
                  <a:lumMod val="95000"/>
                  <a:lumOff val="5000"/>
                </a:schemeClr>
              </a:solidFill>
              <a:ea typeface="Open Sans" panose="020B0604020202020204" charset="0"/>
              <a:cs typeface="Open Sans" panose="020B0604020202020204" charset="0"/>
            </a:endParaRPr>
          </a:p>
        </p:txBody>
      </p:sp>
      <p:pic>
        <p:nvPicPr>
          <p:cNvPr id="9218" name="Picture 2" descr="H:\Messe 2016\PPT\IMG_5693-1_LAUSITZ.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 t="8684" b="44917"/>
          <a:stretch/>
        </p:blipFill>
        <p:spPr bwMode="auto">
          <a:xfrm>
            <a:off x="406400" y="7112000"/>
            <a:ext cx="24180800" cy="748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2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8"/>
          <p:cNvSpPr txBox="1"/>
          <p:nvPr/>
        </p:nvSpPr>
        <p:spPr>
          <a:xfrm>
            <a:off x="1168807" y="2365935"/>
            <a:ext cx="18084394" cy="2123658"/>
          </a:xfrm>
          <a:prstGeom prst="rect">
            <a:avLst/>
          </a:prstGeom>
          <a:noFill/>
        </p:spPr>
        <p:txBody>
          <a:bodyPr wrap="square" rtlCol="0">
            <a:spAutoFit/>
          </a:bodyPr>
          <a:lstStyle/>
          <a:p>
            <a:r>
              <a:rPr lang="de-DE" sz="6600" spc="100" dirty="0" err="1">
                <a:solidFill>
                  <a:srgbClr val="00807E"/>
                </a:solidFill>
                <a:ea typeface="Open Sans" pitchFamily="34" charset="0"/>
                <a:cs typeface="Open Sans" pitchFamily="34" charset="0"/>
              </a:rPr>
              <a:t>Flagship</a:t>
            </a:r>
            <a:r>
              <a:rPr lang="de-DE" sz="6600" spc="100" dirty="0">
                <a:solidFill>
                  <a:srgbClr val="00807E"/>
                </a:solidFill>
                <a:ea typeface="Open Sans" pitchFamily="34" charset="0"/>
                <a:cs typeface="Open Sans" pitchFamily="34" charset="0"/>
              </a:rPr>
              <a:t> </a:t>
            </a:r>
            <a:r>
              <a:rPr lang="de-DE" sz="6600" spc="100" dirty="0" err="1">
                <a:solidFill>
                  <a:srgbClr val="00807E"/>
                </a:solidFill>
                <a:ea typeface="Open Sans" pitchFamily="34" charset="0"/>
                <a:cs typeface="Open Sans" pitchFamily="34" charset="0"/>
              </a:rPr>
              <a:t>project</a:t>
            </a:r>
            <a:r>
              <a:rPr lang="de-DE" sz="6600" spc="100" dirty="0">
                <a:solidFill>
                  <a:srgbClr val="00807E"/>
                </a:solidFill>
                <a:ea typeface="Open Sans" pitchFamily="34" charset="0"/>
                <a:cs typeface="Open Sans" pitchFamily="34" charset="0"/>
              </a:rPr>
              <a:t> </a:t>
            </a:r>
            <a:r>
              <a:rPr lang="de-DE" sz="6600" b="1" spc="100" dirty="0">
                <a:solidFill>
                  <a:srgbClr val="00807E"/>
                </a:solidFill>
                <a:ea typeface="Open Sans" pitchFamily="34" charset="0"/>
                <a:cs typeface="Open Sans" pitchFamily="34" charset="0"/>
              </a:rPr>
              <a:t>La </a:t>
            </a:r>
            <a:r>
              <a:rPr lang="de-DE" sz="6600" b="1" spc="100" dirty="0" err="1">
                <a:solidFill>
                  <a:srgbClr val="00807E"/>
                </a:solidFill>
                <a:ea typeface="Open Sans" pitchFamily="34" charset="0"/>
                <a:cs typeface="Open Sans" pitchFamily="34" charset="0"/>
              </a:rPr>
              <a:t>Ferrière</a:t>
            </a:r>
            <a:r>
              <a:rPr lang="de-DE" sz="6600" b="1" spc="100" dirty="0">
                <a:solidFill>
                  <a:srgbClr val="00807E"/>
                </a:solidFill>
                <a:ea typeface="Open Sans" pitchFamily="34" charset="0"/>
                <a:cs typeface="Open Sans" pitchFamily="34" charset="0"/>
              </a:rPr>
              <a:t>, France</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sp>
        <p:nvSpPr>
          <p:cNvPr id="10" name="Rechteck 9"/>
          <p:cNvSpPr/>
          <p:nvPr/>
        </p:nvSpPr>
        <p:spPr>
          <a:xfrm>
            <a:off x="1193800" y="4242235"/>
            <a:ext cx="22885400" cy="2400657"/>
          </a:xfrm>
          <a:prstGeom prst="rect">
            <a:avLst/>
          </a:prstGeom>
        </p:spPr>
        <p:txBody>
          <a:bodyPr wrap="square">
            <a:spAutoFit/>
          </a:bodyPr>
          <a:lstStyle/>
          <a:p>
            <a:r>
              <a:rPr lang="en-US" sz="3000" dirty="0">
                <a:ea typeface="Open Sans" panose="020B0604020202020204" charset="0"/>
                <a:cs typeface="Open Sans" panose="020B0604020202020204" charset="0"/>
              </a:rPr>
              <a:t>In 2014 we commissioned eight wind turbines in La </a:t>
            </a:r>
            <a:r>
              <a:rPr lang="en-US" sz="3000" dirty="0" err="1">
                <a:ea typeface="Open Sans" panose="020B0604020202020204" charset="0"/>
                <a:cs typeface="Open Sans" panose="020B0604020202020204" charset="0"/>
              </a:rPr>
              <a:t>Ferrière</a:t>
            </a:r>
            <a:r>
              <a:rPr lang="en-US" sz="3000" dirty="0">
                <a:ea typeface="Open Sans" panose="020B0604020202020204" charset="0"/>
                <a:cs typeface="Open Sans" panose="020B0604020202020204" charset="0"/>
              </a:rPr>
              <a:t>, France. The greatest challenge was mastering the “installations </a:t>
            </a:r>
          </a:p>
          <a:p>
            <a:r>
              <a:rPr lang="en-US" sz="3000" dirty="0">
                <a:ea typeface="Open Sans" panose="020B0604020202020204" charset="0"/>
                <a:cs typeface="Open Sans" panose="020B0604020202020204" charset="0"/>
              </a:rPr>
              <a:t>classified for the protection of the environment” (ICPE) procedure, which was also new in that country. Besides preliminary checks to determine how a facility affects the environment, it calls for extensive questioning of local residents. </a:t>
            </a:r>
          </a:p>
          <a:p>
            <a:r>
              <a:rPr lang="en-US" sz="3000" dirty="0">
                <a:ea typeface="Open Sans" panose="020B0604020202020204" charset="0"/>
                <a:cs typeface="Open Sans" panose="020B0604020202020204" charset="0"/>
              </a:rPr>
              <a:t>This success was achieved thanks to good cooperation with the agency that issues the required permits and to the </a:t>
            </a:r>
          </a:p>
          <a:p>
            <a:r>
              <a:rPr lang="en-US" sz="3000" dirty="0">
                <a:ea typeface="Open Sans" panose="020B0604020202020204" charset="0"/>
                <a:cs typeface="Open Sans" panose="020B0604020202020204" charset="0"/>
              </a:rPr>
              <a:t>Considerable experience of our French subsidiary, P&amp;T.</a:t>
            </a:r>
            <a:endParaRPr lang="de-DE" sz="3000" dirty="0">
              <a:solidFill>
                <a:schemeClr val="tx1">
                  <a:lumMod val="95000"/>
                  <a:lumOff val="5000"/>
                </a:schemeClr>
              </a:solidFill>
              <a:ea typeface="Open Sans" panose="020B0604020202020204" charset="0"/>
              <a:cs typeface="Open Sans" panose="020B0604020202020204" charset="0"/>
            </a:endParaRPr>
          </a:p>
        </p:txBody>
      </p:sp>
      <p:pic>
        <p:nvPicPr>
          <p:cNvPr id="9" name="Picture 2" descr="C:\Users\tauke\AppData\Local\Microsoft\Windows\Temporary Internet Files\Content.Outlook\UVNZ2SI1\09092015-09092015-IMG_3868 (2).jpg"/>
          <p:cNvPicPr>
            <a:picLocks noChangeAspect="1" noChangeArrowheads="1"/>
          </p:cNvPicPr>
          <p:nvPr/>
        </p:nvPicPr>
        <p:blipFill rotWithShape="1">
          <a:blip r:embed="rId2">
            <a:extLst>
              <a:ext uri="{28A0092B-C50C-407E-A947-70E740481C1C}">
                <a14:useLocalDpi xmlns:a14="http://schemas.microsoft.com/office/drawing/2010/main" val="0"/>
              </a:ext>
            </a:extLst>
          </a:blip>
          <a:srcRect t="300" b="19935"/>
          <a:stretch/>
        </p:blipFill>
        <p:spPr bwMode="auto">
          <a:xfrm>
            <a:off x="393700" y="7147312"/>
            <a:ext cx="24384000" cy="675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9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5B059B09-5288-A634-2C0B-56197D91FD50}"/>
              </a:ext>
            </a:extLst>
          </p:cNvPr>
          <p:cNvSpPr/>
          <p:nvPr/>
        </p:nvSpPr>
        <p:spPr>
          <a:xfrm>
            <a:off x="1170999" y="4911687"/>
            <a:ext cx="4686497" cy="5632311"/>
          </a:xfrm>
          <a:prstGeom prst="rect">
            <a:avLst/>
          </a:prstGeom>
        </p:spPr>
        <p:txBody>
          <a:bodyPr wrap="square" lIns="91440" tIns="45720" rIns="91440" bIns="45720" anchor="t">
            <a:spAutoFit/>
          </a:bodyPr>
          <a:lstStyle/>
          <a:p>
            <a:pPr marL="571500" indent="-571500">
              <a:buFont typeface="Arial" panose="020B0604020202020204" pitchFamily="34" charset="0"/>
              <a:buChar char="•"/>
            </a:pPr>
            <a:r>
              <a:rPr lang="de-DE" dirty="0">
                <a:ea typeface="Open Sans"/>
                <a:cs typeface="Open Sans"/>
              </a:rPr>
              <a:t>Germany</a:t>
            </a:r>
            <a:endParaRPr lang="de-DE">
              <a:ea typeface="Open Sans" panose="020B0604020202020204" charset="0"/>
              <a:cs typeface="Open Sans" panose="020B0604020202020204" charset="0"/>
            </a:endParaRPr>
          </a:p>
          <a:p>
            <a:pPr marL="571500" indent="-571500">
              <a:buFont typeface="Arial" panose="020B0604020202020204" pitchFamily="34" charset="0"/>
              <a:buChar char="•"/>
            </a:pPr>
            <a:r>
              <a:rPr lang="de-DE" dirty="0">
                <a:ea typeface="Open Sans"/>
                <a:cs typeface="Open Sans"/>
              </a:rPr>
              <a:t>France</a:t>
            </a:r>
            <a:endParaRPr lang="de-DE">
              <a:ea typeface="Calibri"/>
              <a:cs typeface="Calibri"/>
            </a:endParaRPr>
          </a:p>
          <a:p>
            <a:pPr marL="571500" indent="-571500">
              <a:buFont typeface="Arial" panose="020B0604020202020204" pitchFamily="34" charset="0"/>
              <a:buChar char="•"/>
            </a:pPr>
            <a:r>
              <a:rPr lang="de-DE" err="1">
                <a:ea typeface="Open Sans"/>
                <a:cs typeface="Open Sans"/>
              </a:rPr>
              <a:t>Finland</a:t>
            </a:r>
            <a:endParaRPr lang="de-DE">
              <a:ea typeface="Open Sans" panose="020B0604020202020204" charset="0"/>
              <a:cs typeface="Open Sans" panose="020B0604020202020204" charset="0"/>
            </a:endParaRPr>
          </a:p>
          <a:p>
            <a:pPr marL="571500" indent="-571500">
              <a:buFont typeface="Arial" panose="020B0604020202020204" pitchFamily="34" charset="0"/>
              <a:buChar char="•"/>
            </a:pPr>
            <a:r>
              <a:rPr lang="de-DE" dirty="0" err="1">
                <a:ea typeface="Open Sans"/>
                <a:cs typeface="Open Sans"/>
              </a:rPr>
              <a:t>Poland</a:t>
            </a:r>
            <a:endParaRPr lang="de-DE" dirty="0" err="1">
              <a:ea typeface="Open Sans" panose="020B0604020202020204" charset="0"/>
              <a:cs typeface="Open Sans" panose="020B0604020202020204" charset="0"/>
            </a:endParaRPr>
          </a:p>
          <a:p>
            <a:pPr marL="571500" indent="-571500">
              <a:buFont typeface="Arial" panose="020B0604020202020204" pitchFamily="34" charset="0"/>
              <a:buChar char="•"/>
            </a:pPr>
            <a:r>
              <a:rPr lang="de-DE" dirty="0">
                <a:ea typeface="Open Sans"/>
                <a:cs typeface="Open Sans"/>
              </a:rPr>
              <a:t>South </a:t>
            </a:r>
            <a:r>
              <a:rPr lang="de-DE" err="1">
                <a:ea typeface="Open Sans"/>
                <a:cs typeface="Open Sans"/>
              </a:rPr>
              <a:t>Africa</a:t>
            </a:r>
            <a:endParaRPr lang="de-DE">
              <a:ea typeface="Open Sans" panose="020B0604020202020204" charset="0"/>
              <a:cs typeface="Open Sans" panose="020B0604020202020204" charset="0"/>
            </a:endParaRPr>
          </a:p>
          <a:p>
            <a:pPr marL="571500" indent="-571500">
              <a:buFont typeface="Arial" panose="020B0604020202020204" pitchFamily="34" charset="0"/>
              <a:buChar char="•"/>
            </a:pPr>
            <a:r>
              <a:rPr lang="de-DE" err="1">
                <a:ea typeface="Open Sans"/>
                <a:cs typeface="Open Sans"/>
              </a:rPr>
              <a:t>Greece</a:t>
            </a:r>
            <a:br>
              <a:rPr lang="de-DE" dirty="0">
                <a:ea typeface="Open Sans" panose="020B0604020202020204" charset="0"/>
                <a:cs typeface="Open Sans" panose="020B0604020202020204" charset="0"/>
              </a:rPr>
            </a:br>
            <a:endParaRPr lang="de-DE">
              <a:ea typeface="Open Sans" panose="020B0604020202020204" charset="0"/>
              <a:cs typeface="Open Sans" panose="020B0604020202020204" charset="0"/>
            </a:endParaRPr>
          </a:p>
          <a:p>
            <a:endParaRPr lang="de-DE" b="1" dirty="0">
              <a:solidFill>
                <a:srgbClr val="00807E"/>
              </a:solidFill>
              <a:ea typeface="Open Sans" panose="020B0604020202020204" charset="0"/>
              <a:cs typeface="Open Sans" panose="020B0604020202020204" charset="0"/>
            </a:endParaRPr>
          </a:p>
          <a:p>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sp>
        <p:nvSpPr>
          <p:cNvPr id="14" name="TextBox 18">
            <a:extLst>
              <a:ext uri="{FF2B5EF4-FFF2-40B4-BE49-F238E27FC236}">
                <a16:creationId xmlns:a16="http://schemas.microsoft.com/office/drawing/2014/main" id="{1E061AED-CFCE-1A43-3668-A55797D0AC9B}"/>
              </a:ext>
            </a:extLst>
          </p:cNvPr>
          <p:cNvSpPr txBox="1"/>
          <p:nvPr/>
        </p:nvSpPr>
        <p:spPr>
          <a:xfrm>
            <a:off x="1168807" y="2365935"/>
            <a:ext cx="18084394" cy="2123658"/>
          </a:xfrm>
          <a:prstGeom prst="rect">
            <a:avLst/>
          </a:prstGeom>
          <a:noFill/>
        </p:spPr>
        <p:txBody>
          <a:bodyPr wrap="square" lIns="91440" tIns="45720" rIns="91440" bIns="45720" rtlCol="0" anchor="t">
            <a:spAutoFit/>
          </a:bodyPr>
          <a:lstStyle/>
          <a:p>
            <a:r>
              <a:rPr lang="de-DE" sz="6600" spc="100" err="1">
                <a:solidFill>
                  <a:srgbClr val="00807E"/>
                </a:solidFill>
                <a:ea typeface="Open Sans"/>
                <a:cs typeface="Open Sans"/>
              </a:rPr>
              <a:t>Our</a:t>
            </a:r>
            <a:r>
              <a:rPr lang="de-DE" sz="6600" spc="100" dirty="0">
                <a:solidFill>
                  <a:srgbClr val="00807E"/>
                </a:solidFill>
                <a:ea typeface="Open Sans"/>
                <a:cs typeface="Open Sans"/>
              </a:rPr>
              <a:t> </a:t>
            </a:r>
            <a:r>
              <a:rPr lang="de-DE" sz="6600" b="1" spc="100" dirty="0">
                <a:solidFill>
                  <a:srgbClr val="00807E"/>
                </a:solidFill>
                <a:ea typeface="Open Sans"/>
                <a:cs typeface="Open Sans"/>
              </a:rPr>
              <a:t>Office</a:t>
            </a:r>
            <a:endParaRPr lang="de-DE" b="1" dirty="0">
              <a:solidFill>
                <a:srgbClr val="000000"/>
              </a:solidFill>
              <a:ea typeface="Calibri"/>
              <a:cs typeface="Calibri"/>
            </a:endParaRPr>
          </a:p>
          <a:p>
            <a:r>
              <a:rPr lang="de-DE" sz="6600" b="1" spc="100" dirty="0">
                <a:solidFill>
                  <a:srgbClr val="00807E"/>
                </a:solidFill>
                <a:ea typeface="Open Sans"/>
                <a:cs typeface="Open Sans"/>
              </a:rPr>
              <a:t>Locations</a:t>
            </a:r>
            <a:endParaRPr lang="de-DE" b="1" dirty="0">
              <a:ea typeface="Calibri"/>
              <a:cs typeface="Calibri"/>
            </a:endParaRPr>
          </a:p>
        </p:txBody>
      </p:sp>
      <p:pic>
        <p:nvPicPr>
          <p:cNvPr id="3" name="Grafik 2" descr="Ein Bild, das Text, Karte, Atlas enthält.&#10;&#10;Beschreibung automatisch generiert.">
            <a:extLst>
              <a:ext uri="{FF2B5EF4-FFF2-40B4-BE49-F238E27FC236}">
                <a16:creationId xmlns:a16="http://schemas.microsoft.com/office/drawing/2014/main" id="{9C6BDD44-3AEF-49C9-9A88-C97DAA9BA738}"/>
              </a:ext>
            </a:extLst>
          </p:cNvPr>
          <p:cNvPicPr>
            <a:picLocks noChangeAspect="1"/>
          </p:cNvPicPr>
          <p:nvPr/>
        </p:nvPicPr>
        <p:blipFill>
          <a:blip r:embed="rId2"/>
          <a:stretch>
            <a:fillRect/>
          </a:stretch>
        </p:blipFill>
        <p:spPr>
          <a:xfrm>
            <a:off x="8290035" y="-5389"/>
            <a:ext cx="16073280" cy="13718697"/>
          </a:xfrm>
          <a:prstGeom prst="rect">
            <a:avLst/>
          </a:prstGeom>
        </p:spPr>
      </p:pic>
    </p:spTree>
    <p:extLst>
      <p:ext uri="{BB962C8B-B14F-4D97-AF65-F5344CB8AC3E}">
        <p14:creationId xmlns:p14="http://schemas.microsoft.com/office/powerpoint/2010/main" val="337229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descr="eq_logo.jpg"/>
          <p:cNvPicPr>
            <a:picLocks noChangeAspect="1"/>
          </p:cNvPicPr>
          <p:nvPr/>
        </p:nvPicPr>
        <p:blipFill>
          <a:blip r:embed="rId2" cstate="print"/>
          <a:stretch>
            <a:fillRect/>
          </a:stretch>
        </p:blipFill>
        <p:spPr>
          <a:xfrm>
            <a:off x="969010" y="503631"/>
            <a:ext cx="6120694" cy="1101725"/>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165546"/>
            <a:ext cx="23977600" cy="15993058"/>
          </a:xfrm>
          <a:prstGeom prst="rect">
            <a:avLst/>
          </a:prstGeom>
        </p:spPr>
      </p:pic>
      <p:sp>
        <p:nvSpPr>
          <p:cNvPr id="3" name="Textfeld 2"/>
          <p:cNvSpPr txBox="1"/>
          <p:nvPr/>
        </p:nvSpPr>
        <p:spPr>
          <a:xfrm>
            <a:off x="1676400" y="1605356"/>
            <a:ext cx="17119600" cy="4154984"/>
          </a:xfrm>
          <a:prstGeom prst="rect">
            <a:avLst/>
          </a:prstGeom>
          <a:noFill/>
        </p:spPr>
        <p:txBody>
          <a:bodyPr wrap="square" rtlCol="0">
            <a:spAutoFit/>
          </a:bodyPr>
          <a:lstStyle/>
          <a:p>
            <a:r>
              <a:rPr lang="de-DE" sz="6600" spc="100" dirty="0" err="1">
                <a:solidFill>
                  <a:srgbClr val="00807E"/>
                </a:solidFill>
                <a:ea typeface="Open Sans" pitchFamily="34" charset="0"/>
                <a:cs typeface="Open Sans" pitchFamily="34" charset="0"/>
              </a:rPr>
              <a:t>Your</a:t>
            </a:r>
            <a:r>
              <a:rPr lang="de-DE" sz="6600" spc="100" dirty="0">
                <a:solidFill>
                  <a:srgbClr val="00807E"/>
                </a:solidFill>
                <a:ea typeface="Open Sans" pitchFamily="34" charset="0"/>
                <a:cs typeface="Open Sans" pitchFamily="34" charset="0"/>
              </a:rPr>
              <a:t> Partner in </a:t>
            </a:r>
            <a:r>
              <a:rPr lang="de-DE" sz="6600" spc="100" dirty="0" err="1">
                <a:solidFill>
                  <a:srgbClr val="00807E"/>
                </a:solidFill>
                <a:ea typeface="Open Sans" pitchFamily="34" charset="0"/>
                <a:cs typeface="Open Sans" pitchFamily="34" charset="0"/>
              </a:rPr>
              <a:t>the</a:t>
            </a:r>
            <a:r>
              <a:rPr lang="de-DE" sz="6600" spc="100" dirty="0">
                <a:solidFill>
                  <a:srgbClr val="00807E"/>
                </a:solidFill>
                <a:ea typeface="Open Sans" pitchFamily="34" charset="0"/>
                <a:cs typeface="Open Sans" pitchFamily="34" charset="0"/>
              </a:rPr>
              <a:t> </a:t>
            </a:r>
            <a:r>
              <a:rPr lang="de-DE" sz="6600" spc="100" dirty="0" err="1">
                <a:solidFill>
                  <a:srgbClr val="00807E"/>
                </a:solidFill>
                <a:ea typeface="Open Sans" pitchFamily="34" charset="0"/>
                <a:cs typeface="Open Sans" pitchFamily="34" charset="0"/>
              </a:rPr>
              <a:t>Energy</a:t>
            </a:r>
            <a:r>
              <a:rPr lang="de-DE" sz="6600" spc="100" dirty="0">
                <a:solidFill>
                  <a:srgbClr val="00807E"/>
                </a:solidFill>
                <a:ea typeface="Open Sans" pitchFamily="34" charset="0"/>
                <a:cs typeface="Open Sans" pitchFamily="34" charset="0"/>
              </a:rPr>
              <a:t> Revolution.</a:t>
            </a:r>
          </a:p>
          <a:p>
            <a:r>
              <a:rPr lang="de-DE" sz="6600" b="1" spc="100" dirty="0" err="1">
                <a:solidFill>
                  <a:srgbClr val="00807E"/>
                </a:solidFill>
                <a:ea typeface="Open Sans" pitchFamily="34" charset="0"/>
                <a:cs typeface="Open Sans" pitchFamily="34" charset="0"/>
              </a:rPr>
              <a:t>Powered</a:t>
            </a:r>
            <a:r>
              <a:rPr lang="de-DE" sz="6600" b="1" spc="100" dirty="0">
                <a:solidFill>
                  <a:srgbClr val="00807E"/>
                </a:solidFill>
                <a:ea typeface="Open Sans" pitchFamily="34" charset="0"/>
                <a:cs typeface="Open Sans" pitchFamily="34" charset="0"/>
              </a:rPr>
              <a:t> </a:t>
            </a:r>
            <a:r>
              <a:rPr lang="de-DE" sz="6600" b="1" spc="100" dirty="0" err="1">
                <a:solidFill>
                  <a:srgbClr val="00807E"/>
                </a:solidFill>
                <a:ea typeface="Open Sans" pitchFamily="34" charset="0"/>
                <a:cs typeface="Open Sans" pitchFamily="34" charset="0"/>
              </a:rPr>
              <a:t>by</a:t>
            </a:r>
            <a:r>
              <a:rPr lang="de-DE" sz="6600" b="1" spc="100" dirty="0">
                <a:solidFill>
                  <a:srgbClr val="00807E"/>
                </a:solidFill>
                <a:ea typeface="Open Sans" pitchFamily="34" charset="0"/>
                <a:cs typeface="Open Sans" pitchFamily="34" charset="0"/>
              </a:rPr>
              <a:t> Nature.</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a:p>
            <a:endParaRPr lang="de-DE" sz="6600" dirty="0">
              <a:solidFill>
                <a:srgbClr val="00807E"/>
              </a:solidFill>
            </a:endParaRPr>
          </a:p>
        </p:txBody>
      </p:sp>
    </p:spTree>
    <p:extLst>
      <p:ext uri="{BB962C8B-B14F-4D97-AF65-F5344CB8AC3E}">
        <p14:creationId xmlns:p14="http://schemas.microsoft.com/office/powerpoint/2010/main" val="68328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tauke\Desktop\Hamersen_Windraeder_TOKO9204_A.jpg"/>
          <p:cNvPicPr>
            <a:picLocks noChangeAspect="1" noChangeArrowheads="1"/>
          </p:cNvPicPr>
          <p:nvPr/>
        </p:nvPicPr>
        <p:blipFill>
          <a:blip r:embed="rId2">
            <a:duotone>
              <a:prstClr val="black"/>
              <a:srgbClr val="00807E">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3700" y="-1399491"/>
            <a:ext cx="24771350" cy="165149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1626850" y="1534616"/>
            <a:ext cx="13843000" cy="4154984"/>
          </a:xfrm>
          <a:prstGeom prst="rect">
            <a:avLst/>
          </a:prstGeom>
          <a:noFill/>
        </p:spPr>
        <p:txBody>
          <a:bodyPr wrap="square" rtlCol="0">
            <a:spAutoFit/>
          </a:bodyPr>
          <a:lstStyle/>
          <a:p>
            <a:r>
              <a:rPr lang="de-DE" sz="6600" spc="100" dirty="0" err="1">
                <a:solidFill>
                  <a:srgbClr val="00807E"/>
                </a:solidFill>
                <a:ea typeface="Open Sans" pitchFamily="34" charset="0"/>
                <a:cs typeface="Open Sans" pitchFamily="34" charset="0"/>
              </a:rPr>
              <a:t>We</a:t>
            </a:r>
            <a:r>
              <a:rPr lang="de-DE" sz="6600" spc="100" dirty="0">
                <a:solidFill>
                  <a:srgbClr val="00807E"/>
                </a:solidFill>
                <a:ea typeface="Open Sans" pitchFamily="34" charset="0"/>
                <a:cs typeface="Open Sans" pitchFamily="34" charset="0"/>
              </a:rPr>
              <a:t> </a:t>
            </a:r>
            <a:r>
              <a:rPr lang="de-DE" sz="6600" spc="100" dirty="0" err="1">
                <a:solidFill>
                  <a:srgbClr val="00807E"/>
                </a:solidFill>
                <a:ea typeface="Open Sans" pitchFamily="34" charset="0"/>
                <a:cs typeface="Open Sans" pitchFamily="34" charset="0"/>
              </a:rPr>
              <a:t>are</a:t>
            </a:r>
            <a:r>
              <a:rPr lang="de-DE" sz="6600" spc="100" dirty="0">
                <a:solidFill>
                  <a:srgbClr val="00807E"/>
                </a:solidFill>
                <a:ea typeface="Open Sans" pitchFamily="34" charset="0"/>
                <a:cs typeface="Open Sans" pitchFamily="34" charset="0"/>
              </a:rPr>
              <a:t> </a:t>
            </a:r>
            <a:r>
              <a:rPr lang="de-DE" sz="6600" spc="100" dirty="0" err="1">
                <a:solidFill>
                  <a:srgbClr val="00807E"/>
                </a:solidFill>
                <a:ea typeface="Open Sans" pitchFamily="34" charset="0"/>
                <a:cs typeface="Open Sans" pitchFamily="34" charset="0"/>
              </a:rPr>
              <a:t>your</a:t>
            </a:r>
            <a:r>
              <a:rPr lang="de-DE" sz="6600" spc="100" dirty="0">
                <a:solidFill>
                  <a:srgbClr val="00807E"/>
                </a:solidFill>
                <a:ea typeface="Open Sans" pitchFamily="34" charset="0"/>
                <a:cs typeface="Open Sans" pitchFamily="34" charset="0"/>
              </a:rPr>
              <a:t> </a:t>
            </a:r>
            <a:r>
              <a:rPr lang="de-DE" sz="6600" spc="100" dirty="0" err="1">
                <a:solidFill>
                  <a:srgbClr val="00807E"/>
                </a:solidFill>
                <a:ea typeface="Open Sans" pitchFamily="34" charset="0"/>
                <a:cs typeface="Open Sans" pitchFamily="34" charset="0"/>
              </a:rPr>
              <a:t>Energy</a:t>
            </a:r>
            <a:r>
              <a:rPr lang="de-DE" sz="6600" spc="100" dirty="0">
                <a:solidFill>
                  <a:srgbClr val="00807E"/>
                </a:solidFill>
                <a:ea typeface="Open Sans" pitchFamily="34" charset="0"/>
                <a:cs typeface="Open Sans" pitchFamily="34" charset="0"/>
              </a:rPr>
              <a:t>.</a:t>
            </a:r>
          </a:p>
          <a:p>
            <a:r>
              <a:rPr lang="de-DE" sz="6600" b="1" spc="100" dirty="0" err="1">
                <a:solidFill>
                  <a:srgbClr val="00807E"/>
                </a:solidFill>
                <a:ea typeface="Open Sans" pitchFamily="34" charset="0"/>
                <a:cs typeface="Open Sans" pitchFamily="34" charset="0"/>
              </a:rPr>
              <a:t>With</a:t>
            </a:r>
            <a:r>
              <a:rPr lang="de-DE" sz="6600" b="1" spc="100" dirty="0">
                <a:solidFill>
                  <a:srgbClr val="00807E"/>
                </a:solidFill>
                <a:ea typeface="Open Sans" pitchFamily="34" charset="0"/>
                <a:cs typeface="Open Sans" pitchFamily="34" charset="0"/>
              </a:rPr>
              <a:t> a Future.</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a:p>
            <a:endParaRPr lang="de-DE" sz="6600" dirty="0">
              <a:solidFill>
                <a:srgbClr val="00807E"/>
              </a:solidFill>
            </a:endParaRPr>
          </a:p>
        </p:txBody>
      </p:sp>
      <p:sp>
        <p:nvSpPr>
          <p:cNvPr id="3" name="Rechteck 7"/>
          <p:cNvSpPr/>
          <p:nvPr/>
        </p:nvSpPr>
        <p:spPr>
          <a:xfrm>
            <a:off x="19002375" y="6163361"/>
            <a:ext cx="5422900" cy="3200400"/>
          </a:xfrm>
          <a:prstGeom prst="rect">
            <a:avLst/>
          </a:prstGeom>
          <a:solidFill>
            <a:srgbClr val="00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algn="ctr"/>
            <a:endParaRPr lang="de-DE"/>
          </a:p>
        </p:txBody>
      </p:sp>
      <p:sp>
        <p:nvSpPr>
          <p:cNvPr id="4" name="Textfeld 1"/>
          <p:cNvSpPr txBox="1"/>
          <p:nvPr/>
        </p:nvSpPr>
        <p:spPr>
          <a:xfrm>
            <a:off x="19573875" y="6517691"/>
            <a:ext cx="4552950" cy="2462213"/>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de-DE" sz="2200" dirty="0">
                <a:solidFill>
                  <a:schemeClr val="bg1"/>
                </a:solidFill>
              </a:rPr>
              <a:t>Energiequelle GmbH</a:t>
            </a:r>
          </a:p>
          <a:p>
            <a:r>
              <a:rPr lang="de-DE" sz="2200" dirty="0">
                <a:solidFill>
                  <a:schemeClr val="bg1"/>
                </a:solidFill>
              </a:rPr>
              <a:t>Hauptstr. 44</a:t>
            </a:r>
          </a:p>
          <a:p>
            <a:r>
              <a:rPr lang="de-DE" sz="2200" dirty="0">
                <a:solidFill>
                  <a:schemeClr val="bg1"/>
                </a:solidFill>
              </a:rPr>
              <a:t>15806 Zossen OT </a:t>
            </a:r>
            <a:r>
              <a:rPr lang="de-DE" sz="2200" dirty="0" err="1">
                <a:solidFill>
                  <a:schemeClr val="bg1"/>
                </a:solidFill>
              </a:rPr>
              <a:t>Kallinchen</a:t>
            </a:r>
            <a:endParaRPr lang="de-DE" sz="2200" dirty="0">
              <a:solidFill>
                <a:schemeClr val="bg1"/>
              </a:solidFill>
            </a:endParaRPr>
          </a:p>
          <a:p>
            <a:endParaRPr lang="de-DE" sz="2200" dirty="0">
              <a:solidFill>
                <a:schemeClr val="bg1"/>
              </a:solidFill>
            </a:endParaRPr>
          </a:p>
          <a:p>
            <a:r>
              <a:rPr lang="de-DE" sz="2200" dirty="0">
                <a:solidFill>
                  <a:schemeClr val="bg1"/>
                </a:solidFill>
              </a:rPr>
              <a:t>T +49 33769 871 0</a:t>
            </a:r>
          </a:p>
          <a:p>
            <a:r>
              <a:rPr lang="de-DE" sz="2200" dirty="0">
                <a:solidFill>
                  <a:schemeClr val="bg1"/>
                </a:solidFill>
              </a:rPr>
              <a:t>info@energiequelle.de</a:t>
            </a:r>
          </a:p>
          <a:p>
            <a:r>
              <a:rPr lang="de-DE" sz="2200" dirty="0">
                <a:solidFill>
                  <a:schemeClr val="bg1"/>
                </a:solidFill>
              </a:rPr>
              <a:t>www.energiequelle.de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18"/>
          <p:cNvSpPr txBox="1"/>
          <p:nvPr/>
        </p:nvSpPr>
        <p:spPr>
          <a:xfrm>
            <a:off x="969010" y="3553401"/>
            <a:ext cx="18084394" cy="5386090"/>
          </a:xfrm>
          <a:prstGeom prst="rect">
            <a:avLst/>
          </a:prstGeom>
          <a:noFill/>
        </p:spPr>
        <p:txBody>
          <a:bodyPr wrap="square" rtlCol="0">
            <a:spAutoFit/>
          </a:bodyPr>
          <a:lstStyle/>
          <a:p>
            <a:r>
              <a:rPr lang="de-DE" sz="6600" spc="100" dirty="0" err="1">
                <a:solidFill>
                  <a:srgbClr val="00807E"/>
                </a:solidFill>
                <a:ea typeface="Open Sans" pitchFamily="34" charset="0"/>
                <a:cs typeface="Open Sans" pitchFamily="34" charset="0"/>
              </a:rPr>
              <a:t>Our</a:t>
            </a:r>
            <a:r>
              <a:rPr lang="de-DE" sz="6600" spc="100" dirty="0">
                <a:solidFill>
                  <a:srgbClr val="00807E"/>
                </a:solidFill>
                <a:ea typeface="Open Sans" pitchFamily="34" charset="0"/>
                <a:cs typeface="Open Sans" pitchFamily="34" charset="0"/>
              </a:rPr>
              <a:t> </a:t>
            </a:r>
            <a:r>
              <a:rPr lang="de-DE" sz="6600" b="1" spc="100" dirty="0" err="1">
                <a:solidFill>
                  <a:srgbClr val="00807E"/>
                </a:solidFill>
                <a:ea typeface="Open Sans" pitchFamily="34" charset="0"/>
                <a:cs typeface="Open Sans" pitchFamily="34" charset="0"/>
              </a:rPr>
              <a:t>vision</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a:p>
            <a:r>
              <a:rPr lang="en-US" dirty="0">
                <a:ea typeface="Open Sans" panose="020B0604020202020204" charset="0"/>
                <a:cs typeface="Open Sans" panose="020B0604020202020204" charset="0"/>
              </a:rPr>
              <a:t>Wind, sun and biomass are everywhere. We believe that the future </a:t>
            </a:r>
          </a:p>
          <a:p>
            <a:r>
              <a:rPr lang="en-US" dirty="0">
                <a:ea typeface="Open Sans" panose="020B0604020202020204" charset="0"/>
                <a:cs typeface="Open Sans" panose="020B0604020202020204" charset="0"/>
              </a:rPr>
              <a:t>belongs to renewable energies and make a point of looking </a:t>
            </a:r>
          </a:p>
          <a:p>
            <a:r>
              <a:rPr lang="en-US" dirty="0">
                <a:ea typeface="Open Sans" panose="020B0604020202020204" charset="0"/>
                <a:cs typeface="Open Sans" panose="020B0604020202020204" charset="0"/>
              </a:rPr>
              <a:t>at the big picture. Our company is a valuable contact for anyone </a:t>
            </a:r>
          </a:p>
          <a:p>
            <a:r>
              <a:rPr lang="en-US" dirty="0">
                <a:ea typeface="Open Sans" panose="020B0604020202020204" charset="0"/>
                <a:cs typeface="Open Sans" panose="020B0604020202020204" charset="0"/>
              </a:rPr>
              <a:t>who wants to work with green energy. </a:t>
            </a:r>
          </a:p>
          <a:p>
            <a:endParaRPr lang="de-DE" sz="3400" dirty="0">
              <a:ea typeface="Open Sans" panose="020B0604020202020204" charset="0"/>
              <a:cs typeface="Open Sans" panose="020B0604020202020204" charset="0"/>
            </a:endParaRPr>
          </a:p>
          <a:p>
            <a:r>
              <a:rPr lang="de-DE" sz="3400" b="1" dirty="0">
                <a:solidFill>
                  <a:srgbClr val="00807E"/>
                </a:solidFill>
                <a:ea typeface="Open Sans" panose="020B0604020202020204" charset="0"/>
                <a:cs typeface="Open Sans" panose="020B0604020202020204" charset="0"/>
              </a:rPr>
              <a:t>For </a:t>
            </a:r>
            <a:r>
              <a:rPr lang="de-DE" sz="3400" b="1" dirty="0" err="1">
                <a:solidFill>
                  <a:srgbClr val="00807E"/>
                </a:solidFill>
                <a:ea typeface="Open Sans" panose="020B0604020202020204" charset="0"/>
                <a:cs typeface="Open Sans" panose="020B0604020202020204" charset="0"/>
              </a:rPr>
              <a:t>the</a:t>
            </a:r>
            <a:r>
              <a:rPr lang="de-DE" sz="3400" b="1" dirty="0">
                <a:solidFill>
                  <a:srgbClr val="00807E"/>
                </a:solidFill>
                <a:ea typeface="Open Sans" panose="020B0604020202020204" charset="0"/>
                <a:cs typeface="Open Sans" panose="020B0604020202020204" charset="0"/>
              </a:rPr>
              <a:t> </a:t>
            </a:r>
            <a:r>
              <a:rPr lang="de-DE" sz="3400" b="1" dirty="0" err="1">
                <a:solidFill>
                  <a:srgbClr val="00807E"/>
                </a:solidFill>
                <a:ea typeface="Open Sans" panose="020B0604020202020204" charset="0"/>
                <a:cs typeface="Open Sans" panose="020B0604020202020204" charset="0"/>
              </a:rPr>
              <a:t>benefit</a:t>
            </a:r>
            <a:r>
              <a:rPr lang="de-DE" sz="3400" b="1" dirty="0">
                <a:solidFill>
                  <a:srgbClr val="00807E"/>
                </a:solidFill>
                <a:ea typeface="Open Sans" panose="020B0604020202020204" charset="0"/>
                <a:cs typeface="Open Sans" panose="020B0604020202020204" charset="0"/>
              </a:rPr>
              <a:t> </a:t>
            </a:r>
            <a:r>
              <a:rPr lang="de-DE" sz="3400" b="1" dirty="0" err="1">
                <a:solidFill>
                  <a:srgbClr val="00807E"/>
                </a:solidFill>
                <a:ea typeface="Open Sans" panose="020B0604020202020204" charset="0"/>
                <a:cs typeface="Open Sans" panose="020B0604020202020204" charset="0"/>
              </a:rPr>
              <a:t>of</a:t>
            </a:r>
            <a:r>
              <a:rPr lang="de-DE" sz="3400" b="1" dirty="0">
                <a:solidFill>
                  <a:srgbClr val="00807E"/>
                </a:solidFill>
                <a:ea typeface="Open Sans" panose="020B0604020202020204" charset="0"/>
                <a:cs typeface="Open Sans" panose="020B0604020202020204" charset="0"/>
              </a:rPr>
              <a:t> </a:t>
            </a:r>
            <a:r>
              <a:rPr lang="de-DE" sz="3400" b="1" dirty="0" err="1">
                <a:solidFill>
                  <a:srgbClr val="00807E"/>
                </a:solidFill>
                <a:ea typeface="Open Sans" panose="020B0604020202020204" charset="0"/>
                <a:cs typeface="Open Sans" panose="020B0604020202020204" charset="0"/>
              </a:rPr>
              <a:t>the</a:t>
            </a:r>
            <a:r>
              <a:rPr lang="de-DE" sz="3400" b="1" dirty="0">
                <a:solidFill>
                  <a:srgbClr val="00807E"/>
                </a:solidFill>
                <a:ea typeface="Open Sans" panose="020B0604020202020204" charset="0"/>
                <a:cs typeface="Open Sans" panose="020B0604020202020204" charset="0"/>
              </a:rPr>
              <a:t> </a:t>
            </a:r>
            <a:r>
              <a:rPr lang="de-DE" sz="3400" b="1" dirty="0" err="1">
                <a:solidFill>
                  <a:srgbClr val="00807E"/>
                </a:solidFill>
                <a:ea typeface="Open Sans" panose="020B0604020202020204" charset="0"/>
                <a:cs typeface="Open Sans" panose="020B0604020202020204" charset="0"/>
              </a:rPr>
              <a:t>environment</a:t>
            </a:r>
            <a:r>
              <a:rPr lang="de-DE" sz="3400" b="1" dirty="0">
                <a:solidFill>
                  <a:srgbClr val="00807E"/>
                </a:solidFill>
                <a:ea typeface="Open Sans" panose="020B0604020202020204" charset="0"/>
                <a:cs typeface="Open Sans" panose="020B0604020202020204" charset="0"/>
              </a:rPr>
              <a:t> </a:t>
            </a:r>
            <a:r>
              <a:rPr lang="de-DE" sz="3400" b="1" dirty="0" err="1">
                <a:solidFill>
                  <a:srgbClr val="00807E"/>
                </a:solidFill>
                <a:ea typeface="Open Sans" panose="020B0604020202020204" charset="0"/>
                <a:cs typeface="Open Sans" panose="020B0604020202020204" charset="0"/>
              </a:rPr>
              <a:t>and</a:t>
            </a:r>
            <a:r>
              <a:rPr lang="de-DE" sz="3400" b="1" dirty="0">
                <a:solidFill>
                  <a:srgbClr val="00807E"/>
                </a:solidFill>
                <a:ea typeface="Open Sans" panose="020B0604020202020204" charset="0"/>
                <a:cs typeface="Open Sans" panose="020B0604020202020204" charset="0"/>
              </a:rPr>
              <a:t> </a:t>
            </a:r>
            <a:r>
              <a:rPr lang="de-DE" sz="3400" b="1" dirty="0" err="1">
                <a:solidFill>
                  <a:srgbClr val="00807E"/>
                </a:solidFill>
                <a:ea typeface="Open Sans" panose="020B0604020202020204" charset="0"/>
                <a:cs typeface="Open Sans" panose="020B0604020202020204" charset="0"/>
              </a:rPr>
              <a:t>future</a:t>
            </a:r>
            <a:r>
              <a:rPr lang="de-DE" sz="3400" b="1" dirty="0">
                <a:solidFill>
                  <a:srgbClr val="00807E"/>
                </a:solidFill>
                <a:ea typeface="Open Sans" panose="020B0604020202020204" charset="0"/>
                <a:cs typeface="Open Sans" panose="020B0604020202020204" charset="0"/>
              </a:rPr>
              <a:t> </a:t>
            </a:r>
            <a:r>
              <a:rPr lang="de-DE" sz="3400" b="1" dirty="0" err="1">
                <a:solidFill>
                  <a:srgbClr val="00807E"/>
                </a:solidFill>
                <a:ea typeface="Open Sans" panose="020B0604020202020204" charset="0"/>
                <a:cs typeface="Open Sans" panose="020B0604020202020204" charset="0"/>
              </a:rPr>
              <a:t>generations</a:t>
            </a:r>
            <a:r>
              <a:rPr lang="de-DE" sz="3400" b="1" dirty="0">
                <a:solidFill>
                  <a:srgbClr val="00807E"/>
                </a:solidFill>
                <a:ea typeface="Open Sans" panose="020B0604020202020204" charset="0"/>
                <a:cs typeface="Open Sans" panose="020B0604020202020204" charset="0"/>
              </a:rPr>
              <a:t>. </a:t>
            </a:r>
            <a:endParaRPr lang="en-US" sz="3400" b="1" spc="100" dirty="0">
              <a:solidFill>
                <a:srgbClr val="00807E"/>
              </a:solidFill>
              <a:ea typeface="Open Sans" panose="020B0604020202020204" charset="0"/>
              <a:cs typeface="Open Sans" panose="020B0604020202020204" charset="0"/>
            </a:endParaRPr>
          </a:p>
        </p:txBody>
      </p:sp>
      <p:sp>
        <p:nvSpPr>
          <p:cNvPr id="11" name="Textfeld 10"/>
          <p:cNvSpPr txBox="1"/>
          <p:nvPr/>
        </p:nvSpPr>
        <p:spPr>
          <a:xfrm>
            <a:off x="17604042" y="8481953"/>
            <a:ext cx="5461000" cy="1015663"/>
          </a:xfrm>
          <a:prstGeom prst="rect">
            <a:avLst/>
          </a:prstGeom>
          <a:noFill/>
        </p:spPr>
        <p:txBody>
          <a:bodyPr wrap="square" rtlCol="0">
            <a:spAutoFit/>
          </a:bodyPr>
          <a:lstStyle/>
          <a:p>
            <a:pPr algn="ctr"/>
            <a:r>
              <a:rPr lang="de-DE" sz="3200" b="1" i="1" spc="100" dirty="0">
                <a:solidFill>
                  <a:srgbClr val="00807E"/>
                </a:solidFill>
                <a:ea typeface="Open Sans" panose="020B0604020202020204" charset="0"/>
                <a:cs typeface="Open Sans" panose="020B0604020202020204" charset="0"/>
              </a:rPr>
              <a:t>MICHAEL RASCHEMANN</a:t>
            </a:r>
            <a:br>
              <a:rPr lang="de-DE" sz="3200" b="1" i="1" spc="100" dirty="0">
                <a:solidFill>
                  <a:srgbClr val="00807E"/>
                </a:solidFill>
                <a:ea typeface="Open Sans" panose="020B0604020202020204" charset="0"/>
                <a:cs typeface="Open Sans" panose="020B0604020202020204" charset="0"/>
              </a:rPr>
            </a:br>
            <a:r>
              <a:rPr lang="de-DE" sz="2800" dirty="0">
                <a:ea typeface="Open Sans" panose="020B0604020202020204" charset="0"/>
                <a:cs typeface="Open Sans" panose="020B0604020202020204" charset="0"/>
              </a:rPr>
              <a:t>Managing </a:t>
            </a:r>
            <a:r>
              <a:rPr lang="de-DE" sz="2800" dirty="0" err="1">
                <a:ea typeface="Open Sans" panose="020B0604020202020204" charset="0"/>
                <a:cs typeface="Open Sans" panose="020B0604020202020204" charset="0"/>
              </a:rPr>
              <a:t>Director</a:t>
            </a:r>
            <a:endParaRPr lang="de-DE" sz="2800" dirty="0">
              <a:ea typeface="Open Sans" panose="020B0604020202020204" charset="0"/>
              <a:cs typeface="Open Sans" panose="020B060402020202020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5808" y="4807706"/>
            <a:ext cx="3436454" cy="3318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37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t="35586"/>
          <a:stretch/>
        </p:blipFill>
        <p:spPr>
          <a:xfrm>
            <a:off x="406400" y="4915871"/>
            <a:ext cx="23977600" cy="10301720"/>
          </a:xfrm>
          <a:prstGeom prst="rect">
            <a:avLst/>
          </a:prstGeom>
        </p:spPr>
      </p:pic>
      <p:sp>
        <p:nvSpPr>
          <p:cNvPr id="3" name="Rechteck 2">
            <a:extLst>
              <a:ext uri="{FF2B5EF4-FFF2-40B4-BE49-F238E27FC236}">
                <a16:creationId xmlns:a16="http://schemas.microsoft.com/office/drawing/2014/main" id="{F7DADB9E-BBCD-A7A3-3CD9-D4A5D3243560}"/>
              </a:ext>
            </a:extLst>
          </p:cNvPr>
          <p:cNvSpPr/>
          <p:nvPr/>
        </p:nvSpPr>
        <p:spPr>
          <a:xfrm>
            <a:off x="7708899" y="8625271"/>
            <a:ext cx="16675101" cy="4286489"/>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Box 18"/>
          <p:cNvSpPr txBox="1"/>
          <p:nvPr/>
        </p:nvSpPr>
        <p:spPr>
          <a:xfrm>
            <a:off x="1168807" y="2772335"/>
            <a:ext cx="18084394" cy="2123658"/>
          </a:xfrm>
          <a:prstGeom prst="rect">
            <a:avLst/>
          </a:prstGeom>
          <a:noFill/>
        </p:spPr>
        <p:txBody>
          <a:bodyPr wrap="square" rtlCol="0">
            <a:spAutoFit/>
          </a:bodyPr>
          <a:lstStyle/>
          <a:p>
            <a:r>
              <a:rPr lang="de-DE" sz="6600" spc="100" dirty="0">
                <a:solidFill>
                  <a:srgbClr val="00807E"/>
                </a:solidFill>
                <a:ea typeface="Open Sans" panose="020B0604020202020204" charset="0"/>
                <a:cs typeface="Open Sans" panose="020B0604020202020204" charset="0"/>
              </a:rPr>
              <a:t>A </a:t>
            </a:r>
            <a:r>
              <a:rPr lang="de-DE" sz="6600" spc="100" dirty="0" err="1">
                <a:solidFill>
                  <a:srgbClr val="00807E"/>
                </a:solidFill>
                <a:ea typeface="Open Sans" panose="020B0604020202020204" charset="0"/>
                <a:cs typeface="Open Sans" panose="020B0604020202020204" charset="0"/>
              </a:rPr>
              <a:t>Success</a:t>
            </a:r>
            <a:r>
              <a:rPr lang="de-DE" sz="6600" spc="100" dirty="0">
                <a:solidFill>
                  <a:srgbClr val="00807E"/>
                </a:solidFill>
                <a:ea typeface="Open Sans" panose="020B0604020202020204" charset="0"/>
                <a:cs typeface="Open Sans" panose="020B0604020202020204" charset="0"/>
              </a:rPr>
              <a:t> </a:t>
            </a:r>
            <a:r>
              <a:rPr lang="de-DE" sz="6600" b="1" spc="100" dirty="0">
                <a:solidFill>
                  <a:srgbClr val="00807E"/>
                </a:solidFill>
                <a:ea typeface="Open Sans" panose="020B0604020202020204" charset="0"/>
                <a:cs typeface="Open Sans" panose="020B0604020202020204" charset="0"/>
              </a:rPr>
              <a:t>Story</a:t>
            </a:r>
            <a:endParaRPr lang="en-US" sz="6600" b="1" spc="100" dirty="0">
              <a:solidFill>
                <a:srgbClr val="00807E"/>
              </a:solidFill>
              <a:ea typeface="Open Sans" panose="020B0604020202020204" charset="0"/>
              <a:cs typeface="Open Sans" panose="020B0604020202020204" charset="0"/>
            </a:endParaRPr>
          </a:p>
          <a:p>
            <a:endParaRPr lang="en-US" sz="6600" spc="100" dirty="0">
              <a:solidFill>
                <a:srgbClr val="00807E"/>
              </a:solidFill>
              <a:ea typeface="Open Sans" panose="020B0604020202020204" charset="0"/>
              <a:cs typeface="Open Sans" panose="020B0604020202020204" charset="0"/>
            </a:endParaRPr>
          </a:p>
        </p:txBody>
      </p:sp>
      <p:pic>
        <p:nvPicPr>
          <p:cNvPr id="18" name="Grafik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7594" y="9229052"/>
            <a:ext cx="1379906" cy="1379906"/>
          </a:xfrm>
          <a:prstGeom prst="rect">
            <a:avLst/>
          </a:prstGeom>
        </p:spPr>
      </p:pic>
      <p:pic>
        <p:nvPicPr>
          <p:cNvPr id="19" name="Grafi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24360" y="9429331"/>
            <a:ext cx="1526540" cy="1126922"/>
          </a:xfrm>
          <a:prstGeom prst="rect">
            <a:avLst/>
          </a:prstGeom>
        </p:spPr>
      </p:pic>
      <p:pic>
        <p:nvPicPr>
          <p:cNvPr id="20" name="Grafik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8968" y="9442671"/>
            <a:ext cx="1196864" cy="1116969"/>
          </a:xfrm>
          <a:prstGeom prst="rect">
            <a:avLst/>
          </a:prstGeom>
        </p:spPr>
      </p:pic>
      <p:pic>
        <p:nvPicPr>
          <p:cNvPr id="21" name="Grafik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7876" y="9406904"/>
            <a:ext cx="1149349" cy="1149349"/>
          </a:xfrm>
          <a:prstGeom prst="rect">
            <a:avLst/>
          </a:prstGeom>
        </p:spPr>
      </p:pic>
      <p:pic>
        <p:nvPicPr>
          <p:cNvPr id="22" name="Grafik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28390" y="9414181"/>
            <a:ext cx="1182787" cy="1134794"/>
          </a:xfrm>
          <a:prstGeom prst="rect">
            <a:avLst/>
          </a:prstGeom>
        </p:spPr>
      </p:pic>
      <p:sp>
        <p:nvSpPr>
          <p:cNvPr id="23" name="Textfeld 26"/>
          <p:cNvSpPr txBox="1"/>
          <p:nvPr/>
        </p:nvSpPr>
        <p:spPr>
          <a:xfrm>
            <a:off x="8382000" y="10621658"/>
            <a:ext cx="2495550" cy="1354217"/>
          </a:xfrm>
          <a:prstGeom prst="rect">
            <a:avLst/>
          </a:prstGeom>
          <a:noFill/>
        </p:spPr>
        <p:txBody>
          <a:bodyPr wrap="square" rtlCol="0">
            <a:spAutoFit/>
          </a:bodyPr>
          <a:lstStyle/>
          <a:p>
            <a:pPr algn="ctr"/>
            <a:r>
              <a:rPr lang="de-DE" sz="2600" dirty="0" err="1">
                <a:solidFill>
                  <a:schemeClr val="bg1"/>
                </a:solidFill>
                <a:ea typeface="Open Sans" panose="020B0604020202020204" charset="0"/>
                <a:cs typeface="Open Sans" panose="020B0604020202020204" charset="0"/>
              </a:rPr>
              <a:t>Founded</a:t>
            </a:r>
            <a:r>
              <a:rPr lang="de-DE" sz="2600" dirty="0">
                <a:solidFill>
                  <a:schemeClr val="bg1"/>
                </a:solidFill>
                <a:ea typeface="Open Sans" panose="020B0604020202020204" charset="0"/>
                <a:cs typeface="Open Sans" panose="020B0604020202020204" charset="0"/>
              </a:rPr>
              <a:t> in </a:t>
            </a:r>
          </a:p>
          <a:p>
            <a:pPr algn="ctr"/>
            <a:r>
              <a:rPr lang="de-DE" sz="5600" b="1" dirty="0">
                <a:solidFill>
                  <a:schemeClr val="bg1"/>
                </a:solidFill>
                <a:ea typeface="Open Sans" panose="020B0604020202020204" charset="0"/>
                <a:cs typeface="Open Sans" panose="020B0604020202020204" charset="0"/>
              </a:rPr>
              <a:t>1997</a:t>
            </a:r>
          </a:p>
        </p:txBody>
      </p:sp>
      <p:sp>
        <p:nvSpPr>
          <p:cNvPr id="24" name="Textfeld 29"/>
          <p:cNvSpPr txBox="1"/>
          <p:nvPr/>
        </p:nvSpPr>
        <p:spPr>
          <a:xfrm>
            <a:off x="14779625" y="10568953"/>
            <a:ext cx="2495550" cy="1754326"/>
          </a:xfrm>
          <a:prstGeom prst="rect">
            <a:avLst/>
          </a:prstGeom>
          <a:noFill/>
        </p:spPr>
        <p:txBody>
          <a:bodyPr wrap="square" rtlCol="0">
            <a:spAutoFit/>
          </a:bodyPr>
          <a:lstStyle/>
          <a:p>
            <a:pPr algn="ctr"/>
            <a:r>
              <a:rPr lang="de-DE" sz="2400" dirty="0">
                <a:solidFill>
                  <a:schemeClr val="bg1"/>
                </a:solidFill>
                <a:ea typeface="Open Sans" panose="020B0604020202020204" charset="0"/>
                <a:cs typeface="Open Sans" panose="020B0604020202020204" charset="0"/>
              </a:rPr>
              <a:t>More </a:t>
            </a:r>
            <a:r>
              <a:rPr lang="de-DE" sz="2400" dirty="0" err="1">
                <a:solidFill>
                  <a:schemeClr val="bg1"/>
                </a:solidFill>
                <a:ea typeface="Open Sans" panose="020B0604020202020204" charset="0"/>
                <a:cs typeface="Open Sans" panose="020B0604020202020204" charset="0"/>
              </a:rPr>
              <a:t>than</a:t>
            </a:r>
            <a:r>
              <a:rPr lang="de-DE" sz="2400" dirty="0">
                <a:solidFill>
                  <a:schemeClr val="bg1"/>
                </a:solidFill>
                <a:ea typeface="Open Sans" panose="020B0604020202020204" charset="0"/>
                <a:cs typeface="Open Sans" panose="020B0604020202020204" charset="0"/>
              </a:rPr>
              <a:t> </a:t>
            </a:r>
            <a:br>
              <a:rPr lang="de-DE" sz="6000" b="1" dirty="0">
                <a:solidFill>
                  <a:schemeClr val="bg1"/>
                </a:solidFill>
                <a:ea typeface="Open Sans" panose="020B0604020202020204" charset="0"/>
                <a:cs typeface="Open Sans" panose="020B0604020202020204" charset="0"/>
              </a:rPr>
            </a:br>
            <a:r>
              <a:rPr lang="de-DE" sz="6000" b="1" dirty="0">
                <a:solidFill>
                  <a:schemeClr val="bg1"/>
                </a:solidFill>
                <a:ea typeface="Open Sans" panose="020B0604020202020204" charset="0"/>
                <a:cs typeface="Open Sans" panose="020B0604020202020204" charset="0"/>
              </a:rPr>
              <a:t>20</a:t>
            </a:r>
          </a:p>
          <a:p>
            <a:pPr algn="ctr"/>
            <a:r>
              <a:rPr lang="de-DE" sz="2400" dirty="0" err="1">
                <a:solidFill>
                  <a:schemeClr val="bg1"/>
                </a:solidFill>
                <a:ea typeface="Open Sans" panose="020B0604020202020204" charset="0"/>
                <a:cs typeface="Open Sans" panose="020B0604020202020204" charset="0"/>
              </a:rPr>
              <a:t>office</a:t>
            </a:r>
            <a:r>
              <a:rPr lang="de-DE" sz="2400" dirty="0">
                <a:solidFill>
                  <a:schemeClr val="bg1"/>
                </a:solidFill>
                <a:ea typeface="Open Sans" panose="020B0604020202020204" charset="0"/>
                <a:cs typeface="Open Sans" panose="020B0604020202020204" charset="0"/>
              </a:rPr>
              <a:t> </a:t>
            </a:r>
            <a:r>
              <a:rPr lang="de-DE" sz="2400" dirty="0" err="1">
                <a:solidFill>
                  <a:schemeClr val="bg1"/>
                </a:solidFill>
                <a:ea typeface="Open Sans" panose="020B0604020202020204" charset="0"/>
                <a:cs typeface="Open Sans" panose="020B0604020202020204" charset="0"/>
              </a:rPr>
              <a:t>locations</a:t>
            </a:r>
            <a:endParaRPr lang="de-DE" sz="2400" dirty="0">
              <a:solidFill>
                <a:schemeClr val="bg1"/>
              </a:solidFill>
              <a:ea typeface="Open Sans" panose="020B0604020202020204" charset="0"/>
              <a:cs typeface="Open Sans" panose="020B0604020202020204" charset="0"/>
            </a:endParaRPr>
          </a:p>
        </p:txBody>
      </p:sp>
      <p:sp>
        <p:nvSpPr>
          <p:cNvPr id="25" name="Textfeld 30"/>
          <p:cNvSpPr txBox="1"/>
          <p:nvPr/>
        </p:nvSpPr>
        <p:spPr>
          <a:xfrm>
            <a:off x="18005426" y="10637943"/>
            <a:ext cx="2495550" cy="1415772"/>
          </a:xfrm>
          <a:prstGeom prst="rect">
            <a:avLst/>
          </a:prstGeom>
          <a:noFill/>
        </p:spPr>
        <p:txBody>
          <a:bodyPr wrap="square" rtlCol="0">
            <a:spAutoFit/>
          </a:bodyPr>
          <a:lstStyle/>
          <a:p>
            <a:pPr algn="ctr"/>
            <a:r>
              <a:rPr lang="de-DE" sz="4600" b="1" dirty="0">
                <a:solidFill>
                  <a:schemeClr val="bg1"/>
                </a:solidFill>
                <a:ea typeface="Open Sans" panose="020B0604020202020204" charset="0"/>
                <a:cs typeface="Open Sans" panose="020B0604020202020204" charset="0"/>
              </a:rPr>
              <a:t>INTER-</a:t>
            </a:r>
          </a:p>
          <a:p>
            <a:pPr algn="ctr"/>
            <a:r>
              <a:rPr lang="de-DE" sz="3900" dirty="0">
                <a:solidFill>
                  <a:schemeClr val="bg1"/>
                </a:solidFill>
                <a:ea typeface="Open Sans" panose="020B0604020202020204" charset="0"/>
                <a:cs typeface="Open Sans" panose="020B0604020202020204" charset="0"/>
              </a:rPr>
              <a:t>national</a:t>
            </a:r>
          </a:p>
        </p:txBody>
      </p:sp>
      <p:sp>
        <p:nvSpPr>
          <p:cNvPr id="26" name="Textfeld 31"/>
          <p:cNvSpPr txBox="1"/>
          <p:nvPr/>
        </p:nvSpPr>
        <p:spPr>
          <a:xfrm>
            <a:off x="21272009" y="10612543"/>
            <a:ext cx="2495550" cy="1661993"/>
          </a:xfrm>
          <a:prstGeom prst="rect">
            <a:avLst/>
          </a:prstGeom>
          <a:noFill/>
        </p:spPr>
        <p:txBody>
          <a:bodyPr wrap="square" rtlCol="0">
            <a:spAutoFit/>
          </a:bodyPr>
          <a:lstStyle/>
          <a:p>
            <a:pPr algn="ctr"/>
            <a:r>
              <a:rPr lang="de-DE" sz="5000" b="1" dirty="0">
                <a:solidFill>
                  <a:schemeClr val="bg1"/>
                </a:solidFill>
                <a:ea typeface="Open Sans" panose="020B0604020202020204" charset="0"/>
                <a:cs typeface="Open Sans" panose="020B0604020202020204" charset="0"/>
              </a:rPr>
              <a:t>100 %</a:t>
            </a:r>
          </a:p>
          <a:p>
            <a:pPr algn="ctr"/>
            <a:r>
              <a:rPr lang="de-DE" sz="2600" dirty="0" err="1">
                <a:solidFill>
                  <a:schemeClr val="bg1"/>
                </a:solidFill>
                <a:ea typeface="Open Sans" panose="020B0604020202020204" charset="0"/>
                <a:cs typeface="Open Sans" panose="020B0604020202020204" charset="0"/>
              </a:rPr>
              <a:t>customer</a:t>
            </a:r>
            <a:endParaRPr lang="de-DE" sz="2600" dirty="0">
              <a:solidFill>
                <a:schemeClr val="bg1"/>
              </a:solidFill>
              <a:ea typeface="Open Sans" panose="020B0604020202020204" charset="0"/>
              <a:cs typeface="Open Sans" panose="020B0604020202020204" charset="0"/>
            </a:endParaRPr>
          </a:p>
          <a:p>
            <a:pPr algn="ctr"/>
            <a:r>
              <a:rPr lang="de-DE" sz="2600" dirty="0" err="1">
                <a:solidFill>
                  <a:schemeClr val="bg1"/>
                </a:solidFill>
                <a:ea typeface="Open Sans" panose="020B0604020202020204" charset="0"/>
                <a:cs typeface="Open Sans" panose="020B0604020202020204" charset="0"/>
              </a:rPr>
              <a:t>satisfaction</a:t>
            </a:r>
            <a:endParaRPr lang="de-DE" sz="2600" dirty="0">
              <a:solidFill>
                <a:schemeClr val="bg1"/>
              </a:solidFill>
              <a:ea typeface="Open Sans" panose="020B0604020202020204" charset="0"/>
              <a:cs typeface="Open Sans" panose="020B0604020202020204" charset="0"/>
            </a:endParaRPr>
          </a:p>
        </p:txBody>
      </p:sp>
      <p:sp>
        <p:nvSpPr>
          <p:cNvPr id="27" name="Textfeld 28"/>
          <p:cNvSpPr txBox="1"/>
          <p:nvPr/>
        </p:nvSpPr>
        <p:spPr>
          <a:xfrm>
            <a:off x="11539855" y="10645153"/>
            <a:ext cx="2495550" cy="1785104"/>
          </a:xfrm>
          <a:prstGeom prst="rect">
            <a:avLst/>
          </a:prstGeom>
          <a:noFill/>
        </p:spPr>
        <p:txBody>
          <a:bodyPr wrap="square" lIns="91440" tIns="45720" rIns="91440" bIns="45720" rtlCol="0" anchor="t">
            <a:spAutoFit/>
          </a:bodyPr>
          <a:lstStyle/>
          <a:p>
            <a:pPr algn="ctr"/>
            <a:r>
              <a:rPr lang="de-DE" sz="2600" dirty="0">
                <a:solidFill>
                  <a:schemeClr val="bg1"/>
                </a:solidFill>
                <a:ea typeface="Open Sans" panose="020B0604020202020204" charset="0"/>
                <a:cs typeface="Open Sans" panose="020B0604020202020204" charset="0"/>
              </a:rPr>
              <a:t>More </a:t>
            </a:r>
            <a:r>
              <a:rPr lang="de-DE" sz="2600" dirty="0" err="1">
                <a:solidFill>
                  <a:schemeClr val="bg1"/>
                </a:solidFill>
                <a:ea typeface="Open Sans" panose="020B0604020202020204" charset="0"/>
                <a:cs typeface="Open Sans" panose="020B0604020202020204" charset="0"/>
              </a:rPr>
              <a:t>than</a:t>
            </a:r>
            <a:endParaRPr lang="de-DE" sz="2600" dirty="0">
              <a:solidFill>
                <a:schemeClr val="bg1"/>
              </a:solidFill>
              <a:ea typeface="Open Sans" panose="020B0604020202020204" charset="0"/>
              <a:cs typeface="Open Sans" panose="020B0604020202020204" charset="0"/>
            </a:endParaRPr>
          </a:p>
          <a:p>
            <a:pPr algn="ctr"/>
            <a:r>
              <a:rPr lang="de-DE" sz="6000" b="1">
                <a:solidFill>
                  <a:schemeClr val="bg1"/>
                </a:solidFill>
                <a:ea typeface="Open Sans"/>
                <a:cs typeface="Open Sans"/>
              </a:rPr>
              <a:t>500</a:t>
            </a:r>
            <a:endParaRPr lang="de-DE" sz="6000" b="1">
              <a:solidFill>
                <a:schemeClr val="bg1"/>
              </a:solidFill>
              <a:ea typeface="Open Sans" panose="020B0604020202020204" charset="0"/>
              <a:cs typeface="Open Sans" panose="020B0604020202020204" charset="0"/>
            </a:endParaRPr>
          </a:p>
          <a:p>
            <a:pPr algn="ctr"/>
            <a:r>
              <a:rPr lang="de-DE" sz="2400" dirty="0" err="1">
                <a:solidFill>
                  <a:schemeClr val="bg1"/>
                </a:solidFill>
                <a:ea typeface="Open Sans" panose="020B0604020202020204" charset="0"/>
                <a:cs typeface="Open Sans" panose="020B0604020202020204" charset="0"/>
              </a:rPr>
              <a:t>staff</a:t>
            </a:r>
            <a:endParaRPr lang="de-DE" sz="2400" dirty="0">
              <a:solidFill>
                <a:schemeClr val="bg1"/>
              </a:solidFill>
              <a:ea typeface="Open Sans" panose="020B0604020202020204" charset="0"/>
              <a:cs typeface="Open Sans" panose="020B0604020202020204" charset="0"/>
            </a:endParaRPr>
          </a:p>
        </p:txBody>
      </p:sp>
    </p:spTree>
    <p:extLst>
      <p:ext uri="{BB962C8B-B14F-4D97-AF65-F5344CB8AC3E}">
        <p14:creationId xmlns:p14="http://schemas.microsoft.com/office/powerpoint/2010/main" val="28747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l="13982" t="31366" r="-741" b="-6925"/>
          <a:stretch/>
        </p:blipFill>
        <p:spPr>
          <a:xfrm>
            <a:off x="400050" y="4915043"/>
            <a:ext cx="24231600" cy="15817118"/>
          </a:xfrm>
          <a:prstGeom prst="rect">
            <a:avLst/>
          </a:prstGeom>
        </p:spPr>
      </p:pic>
      <p:sp>
        <p:nvSpPr>
          <p:cNvPr id="4" name="Rechteck 3">
            <a:extLst>
              <a:ext uri="{FF2B5EF4-FFF2-40B4-BE49-F238E27FC236}">
                <a16:creationId xmlns:a16="http://schemas.microsoft.com/office/drawing/2014/main" id="{64F05E00-42DD-CFC8-8423-5DA00DF71C4D}"/>
              </a:ext>
            </a:extLst>
          </p:cNvPr>
          <p:cNvSpPr/>
          <p:nvPr/>
        </p:nvSpPr>
        <p:spPr>
          <a:xfrm>
            <a:off x="7708899" y="8724661"/>
            <a:ext cx="16929101" cy="4286489"/>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Box 18"/>
          <p:cNvSpPr txBox="1"/>
          <p:nvPr/>
        </p:nvSpPr>
        <p:spPr>
          <a:xfrm>
            <a:off x="1168807" y="2772335"/>
            <a:ext cx="18084394" cy="2123658"/>
          </a:xfrm>
          <a:prstGeom prst="rect">
            <a:avLst/>
          </a:prstGeom>
          <a:noFill/>
        </p:spPr>
        <p:txBody>
          <a:bodyPr wrap="square" rtlCol="0">
            <a:spAutoFit/>
          </a:bodyPr>
          <a:lstStyle/>
          <a:p>
            <a:r>
              <a:rPr lang="de-DE" sz="6600" spc="100" dirty="0" err="1">
                <a:solidFill>
                  <a:srgbClr val="00807E"/>
                </a:solidFill>
                <a:ea typeface="Open Sans" pitchFamily="34" charset="0"/>
                <a:cs typeface="Open Sans" pitchFamily="34" charset="0"/>
              </a:rPr>
              <a:t>Installed</a:t>
            </a:r>
            <a:r>
              <a:rPr lang="de-DE" sz="6600" spc="100" dirty="0">
                <a:solidFill>
                  <a:srgbClr val="00807E"/>
                </a:solidFill>
                <a:ea typeface="Open Sans" pitchFamily="34" charset="0"/>
                <a:cs typeface="Open Sans" pitchFamily="34" charset="0"/>
              </a:rPr>
              <a:t> </a:t>
            </a:r>
            <a:r>
              <a:rPr lang="de-DE" sz="6600" spc="100" dirty="0" err="1">
                <a:solidFill>
                  <a:srgbClr val="00807E"/>
                </a:solidFill>
                <a:ea typeface="Open Sans" pitchFamily="34" charset="0"/>
                <a:cs typeface="Open Sans" pitchFamily="34" charset="0"/>
              </a:rPr>
              <a:t>systems</a:t>
            </a:r>
            <a:r>
              <a:rPr lang="de-DE" sz="6600" spc="100" dirty="0">
                <a:solidFill>
                  <a:srgbClr val="00807E"/>
                </a:solidFill>
                <a:ea typeface="Open Sans" pitchFamily="34" charset="0"/>
                <a:cs typeface="Open Sans" pitchFamily="34" charset="0"/>
              </a:rPr>
              <a:t> </a:t>
            </a:r>
            <a:r>
              <a:rPr lang="de-DE" sz="6600" b="1" spc="100" dirty="0" err="1">
                <a:solidFill>
                  <a:srgbClr val="00807E"/>
                </a:solidFill>
                <a:ea typeface="Open Sans" pitchFamily="34" charset="0"/>
                <a:cs typeface="Open Sans" pitchFamily="34" charset="0"/>
              </a:rPr>
              <a:t>since</a:t>
            </a:r>
            <a:r>
              <a:rPr lang="de-DE" sz="6600" b="1" spc="100" dirty="0">
                <a:solidFill>
                  <a:srgbClr val="00807E"/>
                </a:solidFill>
                <a:ea typeface="Open Sans" pitchFamily="34" charset="0"/>
                <a:cs typeface="Open Sans" pitchFamily="34" charset="0"/>
              </a:rPr>
              <a:t> 1997</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sp>
        <p:nvSpPr>
          <p:cNvPr id="21" name="Textfeld 11"/>
          <p:cNvSpPr txBox="1"/>
          <p:nvPr/>
        </p:nvSpPr>
        <p:spPr>
          <a:xfrm>
            <a:off x="7683500" y="10752928"/>
            <a:ext cx="3981450" cy="1754326"/>
          </a:xfrm>
          <a:prstGeom prst="rect">
            <a:avLst/>
          </a:prstGeom>
          <a:noFill/>
        </p:spPr>
        <p:txBody>
          <a:bodyPr wrap="square" rtlCol="0">
            <a:spAutoFit/>
          </a:bodyPr>
          <a:lstStyle/>
          <a:p>
            <a:pPr algn="ctr"/>
            <a:r>
              <a:rPr lang="de-DE" sz="2800" b="1" dirty="0">
                <a:solidFill>
                  <a:schemeClr val="bg1"/>
                </a:solidFill>
                <a:ea typeface="Open Sans" panose="020B0604020202020204" charset="0"/>
                <a:cs typeface="Open Sans" panose="020B0604020202020204" charset="0"/>
              </a:rPr>
              <a:t>Wind Energy</a:t>
            </a:r>
            <a:br>
              <a:rPr lang="de-DE" b="1" dirty="0">
                <a:solidFill>
                  <a:schemeClr val="bg1"/>
                </a:solidFill>
                <a:ea typeface="Open Sans" panose="020B0604020202020204" charset="0"/>
                <a:cs typeface="Open Sans" panose="020B0604020202020204" charset="0"/>
              </a:rPr>
            </a:br>
            <a:r>
              <a:rPr lang="de-DE" sz="2000" dirty="0" err="1">
                <a:solidFill>
                  <a:schemeClr val="bg1"/>
                </a:solidFill>
                <a:ea typeface="Open Sans" panose="020B0604020202020204" charset="0"/>
                <a:cs typeface="Open Sans" panose="020B0604020202020204" charset="0"/>
              </a:rPr>
              <a:t>more</a:t>
            </a: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than</a:t>
            </a:r>
            <a:r>
              <a:rPr lang="de-DE" sz="2000" dirty="0">
                <a:solidFill>
                  <a:schemeClr val="bg1"/>
                </a:solidFill>
                <a:ea typeface="Open Sans" panose="020B0604020202020204" charset="0"/>
                <a:cs typeface="Open Sans" panose="020B0604020202020204" charset="0"/>
              </a:rPr>
              <a:t> 800 WTGs</a:t>
            </a:r>
            <a:br>
              <a:rPr lang="de-DE" sz="2000"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in Germany, France, </a:t>
            </a:r>
          </a:p>
          <a:p>
            <a:pPr algn="ctr"/>
            <a:r>
              <a:rPr lang="de-DE" sz="2000" dirty="0" err="1">
                <a:solidFill>
                  <a:schemeClr val="bg1"/>
                </a:solidFill>
                <a:ea typeface="Open Sans" panose="020B0604020202020204" charset="0"/>
                <a:cs typeface="Open Sans" panose="020B0604020202020204" charset="0"/>
              </a:rPr>
              <a:t>Finland</a:t>
            </a:r>
            <a:r>
              <a:rPr lang="de-DE" sz="2000" dirty="0">
                <a:solidFill>
                  <a:schemeClr val="bg1"/>
                </a:solidFill>
                <a:ea typeface="Open Sans" panose="020B0604020202020204" charset="0"/>
                <a:cs typeface="Open Sans" panose="020B0604020202020204" charset="0"/>
              </a:rPr>
              <a:t> &amp; </a:t>
            </a:r>
            <a:r>
              <a:rPr lang="de-DE" sz="2000" dirty="0" err="1">
                <a:solidFill>
                  <a:schemeClr val="bg1"/>
                </a:solidFill>
                <a:ea typeface="Open Sans" panose="020B0604020202020204" charset="0"/>
                <a:cs typeface="Open Sans" panose="020B0604020202020204" charset="0"/>
              </a:rPr>
              <a:t>Poland</a:t>
            </a:r>
            <a:endParaRPr lang="de-DE" sz="2000" dirty="0">
              <a:solidFill>
                <a:schemeClr val="bg1"/>
              </a:solidFill>
              <a:ea typeface="Open Sans" panose="020B0604020202020204" charset="0"/>
              <a:cs typeface="Open Sans" panose="020B0604020202020204" charset="0"/>
            </a:endParaRPr>
          </a:p>
          <a:p>
            <a:pPr algn="ctr"/>
            <a:r>
              <a:rPr lang="de-DE" sz="2000" dirty="0">
                <a:solidFill>
                  <a:schemeClr val="bg1"/>
                </a:solidFill>
                <a:ea typeface="Open Sans" panose="020B0604020202020204" charset="0"/>
                <a:cs typeface="Open Sans" panose="020B0604020202020204" charset="0"/>
              </a:rPr>
              <a:t>1.385 MW</a:t>
            </a:r>
          </a:p>
        </p:txBody>
      </p:sp>
      <p:sp>
        <p:nvSpPr>
          <p:cNvPr id="22" name="Textfeld 12"/>
          <p:cNvSpPr txBox="1"/>
          <p:nvPr/>
        </p:nvSpPr>
        <p:spPr>
          <a:xfrm>
            <a:off x="10877355" y="10753916"/>
            <a:ext cx="4381499" cy="1138773"/>
          </a:xfrm>
          <a:prstGeom prst="rect">
            <a:avLst/>
          </a:prstGeom>
          <a:noFill/>
        </p:spPr>
        <p:txBody>
          <a:bodyPr wrap="square" rtlCol="0">
            <a:spAutoFit/>
          </a:bodyPr>
          <a:lstStyle/>
          <a:p>
            <a:pPr algn="ctr"/>
            <a:r>
              <a:rPr lang="de-DE" sz="2800" b="1" dirty="0" err="1">
                <a:solidFill>
                  <a:schemeClr val="bg1"/>
                </a:solidFill>
                <a:ea typeface="Open Sans" panose="020B0604020202020204" charset="0"/>
                <a:cs typeface="Open Sans" panose="020B0604020202020204" charset="0"/>
              </a:rPr>
              <a:t>Photovoltaics</a:t>
            </a:r>
            <a:endParaRPr lang="de-DE" sz="2800" b="1" dirty="0">
              <a:solidFill>
                <a:schemeClr val="bg1"/>
              </a:solidFill>
              <a:ea typeface="Open Sans" panose="020B0604020202020204" charset="0"/>
              <a:cs typeface="Open Sans" panose="020B0604020202020204" charset="0"/>
            </a:endParaRPr>
          </a:p>
          <a:p>
            <a:pPr algn="ctr"/>
            <a:r>
              <a:rPr lang="de-DE" sz="2000" dirty="0">
                <a:solidFill>
                  <a:schemeClr val="bg1"/>
                </a:solidFill>
                <a:ea typeface="Open Sans" panose="020B0604020202020204" charset="0"/>
                <a:cs typeface="Open Sans" panose="020B0604020202020204" charset="0"/>
              </a:rPr>
              <a:t>More </a:t>
            </a:r>
            <a:r>
              <a:rPr lang="de-DE" sz="2000" dirty="0" err="1">
                <a:solidFill>
                  <a:schemeClr val="bg1"/>
                </a:solidFill>
                <a:ea typeface="Open Sans" panose="020B0604020202020204" charset="0"/>
                <a:cs typeface="Open Sans" panose="020B0604020202020204" charset="0"/>
              </a:rPr>
              <a:t>than</a:t>
            </a:r>
            <a:r>
              <a:rPr lang="de-DE" sz="2000" dirty="0">
                <a:solidFill>
                  <a:schemeClr val="bg1"/>
                </a:solidFill>
                <a:ea typeface="Open Sans" panose="020B0604020202020204" charset="0"/>
                <a:cs typeface="Open Sans" panose="020B0604020202020204" charset="0"/>
              </a:rPr>
              <a:t> 30 </a:t>
            </a:r>
            <a:r>
              <a:rPr lang="de-DE" sz="2000" dirty="0" err="1">
                <a:solidFill>
                  <a:schemeClr val="bg1"/>
                </a:solidFill>
                <a:ea typeface="Open Sans" panose="020B0604020202020204" charset="0"/>
                <a:cs typeface="Open Sans" panose="020B0604020202020204" charset="0"/>
              </a:rPr>
              <a:t>photovoltaic</a:t>
            </a:r>
            <a:r>
              <a:rPr lang="de-DE" sz="2000" dirty="0">
                <a:solidFill>
                  <a:schemeClr val="bg1"/>
                </a:solidFill>
                <a:ea typeface="Open Sans" panose="020B0604020202020204" charset="0"/>
                <a:cs typeface="Open Sans" panose="020B0604020202020204" charset="0"/>
              </a:rPr>
              <a:t> </a:t>
            </a:r>
            <a:br>
              <a:rPr lang="de-DE" sz="2000"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plants 85 </a:t>
            </a:r>
            <a:r>
              <a:rPr lang="de-DE" sz="2000" dirty="0" err="1">
                <a:solidFill>
                  <a:schemeClr val="bg1"/>
                </a:solidFill>
                <a:ea typeface="Open Sans" panose="020B0604020202020204" charset="0"/>
                <a:cs typeface="Open Sans" panose="020B0604020202020204" charset="0"/>
              </a:rPr>
              <a:t>MWp</a:t>
            </a:r>
            <a:endParaRPr lang="de-DE" sz="2000" dirty="0">
              <a:solidFill>
                <a:schemeClr val="bg1"/>
              </a:solidFill>
              <a:ea typeface="Open Sans" panose="020B0604020202020204" charset="0"/>
              <a:cs typeface="Open Sans" panose="020B0604020202020204" charset="0"/>
            </a:endParaRPr>
          </a:p>
        </p:txBody>
      </p:sp>
      <p:sp>
        <p:nvSpPr>
          <p:cNvPr id="23" name="Textfeld 13"/>
          <p:cNvSpPr txBox="1"/>
          <p:nvPr/>
        </p:nvSpPr>
        <p:spPr>
          <a:xfrm>
            <a:off x="14262102" y="10653633"/>
            <a:ext cx="4381499" cy="1754326"/>
          </a:xfrm>
          <a:prstGeom prst="rect">
            <a:avLst/>
          </a:prstGeom>
          <a:noFill/>
        </p:spPr>
        <p:txBody>
          <a:bodyPr wrap="square" rtlCol="0">
            <a:spAutoFit/>
          </a:bodyPr>
          <a:lstStyle/>
          <a:p>
            <a:pPr algn="ctr"/>
            <a:r>
              <a:rPr lang="de-DE" sz="2800" b="1" dirty="0">
                <a:solidFill>
                  <a:schemeClr val="bg1"/>
                </a:solidFill>
                <a:ea typeface="Open Sans" panose="020B0604020202020204" charset="0"/>
                <a:cs typeface="Open Sans" panose="020B0604020202020204" charset="0"/>
              </a:rPr>
              <a:t>Biogas</a:t>
            </a:r>
          </a:p>
          <a:p>
            <a:pPr algn="ctr"/>
            <a:r>
              <a:rPr lang="de-DE" sz="2000" dirty="0">
                <a:solidFill>
                  <a:schemeClr val="bg1"/>
                </a:solidFill>
                <a:ea typeface="Open Sans" panose="020B0604020202020204" charset="0"/>
                <a:cs typeface="Open Sans" panose="020B0604020202020204" charset="0"/>
              </a:rPr>
              <a:t>1 </a:t>
            </a:r>
            <a:r>
              <a:rPr lang="de-DE" sz="2000" dirty="0" err="1">
                <a:solidFill>
                  <a:schemeClr val="bg1"/>
                </a:solidFill>
                <a:ea typeface="Open Sans" panose="020B0604020202020204" charset="0"/>
                <a:cs typeface="Open Sans" panose="020B0604020202020204" charset="0"/>
              </a:rPr>
              <a:t>biogas</a:t>
            </a:r>
            <a:r>
              <a:rPr lang="de-DE" sz="2000" dirty="0">
                <a:solidFill>
                  <a:schemeClr val="bg1"/>
                </a:solidFill>
                <a:ea typeface="Open Sans" panose="020B0604020202020204" charset="0"/>
                <a:cs typeface="Open Sans" panose="020B0604020202020204" charset="0"/>
              </a:rPr>
              <a:t> plant </a:t>
            </a:r>
            <a:br>
              <a:rPr lang="de-DE" sz="2000"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in Germany</a:t>
            </a:r>
          </a:p>
          <a:p>
            <a:pPr algn="ctr"/>
            <a:r>
              <a:rPr lang="de-DE" sz="2000" dirty="0">
                <a:solidFill>
                  <a:schemeClr val="bg1"/>
                </a:solidFill>
                <a:ea typeface="Open Sans" panose="020B0604020202020204" charset="0"/>
                <a:cs typeface="Open Sans" panose="020B0604020202020204" charset="0"/>
              </a:rPr>
              <a:t>12 MW</a:t>
            </a:r>
            <a:br>
              <a:rPr lang="de-DE" sz="2000"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of</a:t>
            </a: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electric</a:t>
            </a:r>
            <a:r>
              <a:rPr lang="de-DE" sz="2000" dirty="0">
                <a:solidFill>
                  <a:schemeClr val="bg1"/>
                </a:solidFill>
                <a:ea typeface="Open Sans" panose="020B0604020202020204" charset="0"/>
                <a:cs typeface="Open Sans" panose="020B0604020202020204" charset="0"/>
              </a:rPr>
              <a:t> power</a:t>
            </a:r>
          </a:p>
        </p:txBody>
      </p:sp>
      <p:sp>
        <p:nvSpPr>
          <p:cNvPr id="24" name="Textfeld 14"/>
          <p:cNvSpPr txBox="1"/>
          <p:nvPr/>
        </p:nvSpPr>
        <p:spPr>
          <a:xfrm>
            <a:off x="17500601" y="10653634"/>
            <a:ext cx="4381499" cy="1877437"/>
          </a:xfrm>
          <a:prstGeom prst="rect">
            <a:avLst/>
          </a:prstGeom>
          <a:noFill/>
        </p:spPr>
        <p:txBody>
          <a:bodyPr wrap="square" rtlCol="0">
            <a:spAutoFit/>
          </a:bodyPr>
          <a:lstStyle/>
          <a:p>
            <a:pPr algn="ctr"/>
            <a:r>
              <a:rPr lang="de-DE" sz="2800" b="1" dirty="0">
                <a:solidFill>
                  <a:schemeClr val="bg1"/>
                </a:solidFill>
                <a:ea typeface="Open Sans" panose="020B0604020202020204" charset="0"/>
                <a:cs typeface="Open Sans" panose="020B0604020202020204" charset="0"/>
              </a:rPr>
              <a:t>Power </a:t>
            </a:r>
            <a:r>
              <a:rPr lang="de-DE" sz="2800" b="1" dirty="0" err="1">
                <a:solidFill>
                  <a:schemeClr val="bg1"/>
                </a:solidFill>
                <a:ea typeface="Open Sans" panose="020B0604020202020204" charset="0"/>
                <a:cs typeface="Open Sans" panose="020B0604020202020204" charset="0"/>
              </a:rPr>
              <a:t>Grid</a:t>
            </a:r>
            <a:r>
              <a:rPr lang="de-DE" sz="2800" b="1" dirty="0">
                <a:solidFill>
                  <a:schemeClr val="bg1"/>
                </a:solidFill>
                <a:ea typeface="Open Sans" panose="020B0604020202020204" charset="0"/>
                <a:cs typeface="Open Sans" panose="020B0604020202020204" charset="0"/>
              </a:rPr>
              <a:t> </a:t>
            </a:r>
            <a:br>
              <a:rPr lang="de-DE" sz="2800" b="1" dirty="0">
                <a:solidFill>
                  <a:schemeClr val="bg1"/>
                </a:solidFill>
                <a:ea typeface="Open Sans" panose="020B0604020202020204" charset="0"/>
                <a:cs typeface="Open Sans" panose="020B0604020202020204" charset="0"/>
              </a:rPr>
            </a:br>
            <a:r>
              <a:rPr lang="de-DE" sz="2800" b="1" dirty="0">
                <a:solidFill>
                  <a:schemeClr val="bg1"/>
                </a:solidFill>
                <a:ea typeface="Open Sans" panose="020B0604020202020204" charset="0"/>
                <a:cs typeface="Open Sans" panose="020B0604020202020204" charset="0"/>
              </a:rPr>
              <a:t>Operation</a:t>
            </a:r>
          </a:p>
          <a:p>
            <a:pPr algn="ctr"/>
            <a:r>
              <a:rPr lang="de-DE" sz="2000" dirty="0">
                <a:solidFill>
                  <a:schemeClr val="bg1"/>
                </a:solidFill>
                <a:ea typeface="Open Sans" panose="020B0604020202020204" charset="0"/>
                <a:cs typeface="Open Sans" panose="020B0604020202020204" charset="0"/>
              </a:rPr>
              <a:t>22 high-</a:t>
            </a:r>
            <a:r>
              <a:rPr lang="de-DE" sz="2000" dirty="0" err="1">
                <a:solidFill>
                  <a:schemeClr val="bg1"/>
                </a:solidFill>
                <a:ea typeface="Open Sans" panose="020B0604020202020204" charset="0"/>
                <a:cs typeface="Open Sans" panose="020B0604020202020204" charset="0"/>
              </a:rPr>
              <a:t>voltage</a:t>
            </a: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substations</a:t>
            </a:r>
            <a:r>
              <a:rPr lang="de-DE" sz="2000" dirty="0">
                <a:solidFill>
                  <a:schemeClr val="bg1"/>
                </a:solidFill>
                <a:ea typeface="Open Sans" panose="020B0604020202020204" charset="0"/>
                <a:cs typeface="Open Sans" panose="020B0604020202020204" charset="0"/>
              </a:rPr>
              <a:t> </a:t>
            </a:r>
          </a:p>
          <a:p>
            <a:pPr algn="ctr"/>
            <a:r>
              <a:rPr lang="de-DE" sz="2000" dirty="0">
                <a:solidFill>
                  <a:schemeClr val="bg1"/>
                </a:solidFill>
                <a:ea typeface="Open Sans" panose="020B0604020202020204" charset="0"/>
                <a:cs typeface="Open Sans" panose="020B0604020202020204" charset="0"/>
              </a:rPr>
              <a:t>in Germany </a:t>
            </a:r>
          </a:p>
          <a:p>
            <a:pPr algn="ctr"/>
            <a:r>
              <a:rPr lang="de-DE" sz="2000" dirty="0" err="1">
                <a:solidFill>
                  <a:schemeClr val="bg1"/>
                </a:solidFill>
                <a:ea typeface="Open Sans" panose="020B0604020202020204" charset="0"/>
                <a:cs typeface="Open Sans" panose="020B0604020202020204" charset="0"/>
              </a:rPr>
              <a:t>with</a:t>
            </a:r>
            <a:r>
              <a:rPr lang="de-DE" sz="2000" dirty="0">
                <a:solidFill>
                  <a:schemeClr val="bg1"/>
                </a:solidFill>
                <a:ea typeface="Open Sans" panose="020B0604020202020204" charset="0"/>
                <a:cs typeface="Open Sans" panose="020B0604020202020204" charset="0"/>
              </a:rPr>
              <a:t> 1.823 MVA</a:t>
            </a:r>
          </a:p>
        </p:txBody>
      </p:sp>
      <p:sp>
        <p:nvSpPr>
          <p:cNvPr id="25" name="Textfeld 15"/>
          <p:cNvSpPr txBox="1"/>
          <p:nvPr/>
        </p:nvSpPr>
        <p:spPr>
          <a:xfrm>
            <a:off x="20647025" y="10723974"/>
            <a:ext cx="4381499" cy="1446550"/>
          </a:xfrm>
          <a:prstGeom prst="rect">
            <a:avLst/>
          </a:prstGeom>
          <a:noFill/>
        </p:spPr>
        <p:txBody>
          <a:bodyPr wrap="square" rtlCol="0">
            <a:spAutoFit/>
          </a:bodyPr>
          <a:lstStyle/>
          <a:p>
            <a:pPr algn="ctr"/>
            <a:r>
              <a:rPr lang="de-DE" sz="2800" b="1" dirty="0">
                <a:solidFill>
                  <a:schemeClr val="bg1"/>
                </a:solidFill>
                <a:ea typeface="Open Sans" panose="020B0604020202020204" charset="0"/>
                <a:cs typeface="Open Sans" panose="020B0604020202020204" charset="0"/>
              </a:rPr>
              <a:t>Storage</a:t>
            </a:r>
          </a:p>
          <a:p>
            <a:pPr algn="ctr"/>
            <a:r>
              <a:rPr lang="de-DE" sz="2000" dirty="0">
                <a:solidFill>
                  <a:schemeClr val="bg1"/>
                </a:solidFill>
                <a:ea typeface="Open Sans" panose="020B0604020202020204" charset="0"/>
                <a:cs typeface="Open Sans" panose="020B0604020202020204" charset="0"/>
              </a:rPr>
              <a:t>1 </a:t>
            </a:r>
            <a:r>
              <a:rPr lang="de-DE" sz="2000" dirty="0" err="1">
                <a:solidFill>
                  <a:schemeClr val="bg1"/>
                </a:solidFill>
                <a:ea typeface="Open Sans" panose="020B0604020202020204" charset="0"/>
                <a:cs typeface="Open Sans" panose="020B0604020202020204" charset="0"/>
              </a:rPr>
              <a:t>energy</a:t>
            </a:r>
            <a:r>
              <a:rPr lang="de-DE" sz="2000" dirty="0">
                <a:solidFill>
                  <a:schemeClr val="bg1"/>
                </a:solidFill>
                <a:ea typeface="Open Sans" panose="020B0604020202020204" charset="0"/>
                <a:cs typeface="Open Sans" panose="020B0604020202020204" charset="0"/>
              </a:rPr>
              <a:t> </a:t>
            </a:r>
            <a:r>
              <a:rPr lang="de-DE" sz="2000" dirty="0" err="1">
                <a:solidFill>
                  <a:schemeClr val="bg1"/>
                </a:solidFill>
                <a:ea typeface="Open Sans" panose="020B0604020202020204" charset="0"/>
                <a:cs typeface="Open Sans" panose="020B0604020202020204" charset="0"/>
              </a:rPr>
              <a:t>storage</a:t>
            </a:r>
            <a:r>
              <a:rPr lang="de-DE" sz="2000" dirty="0">
                <a:solidFill>
                  <a:schemeClr val="bg1"/>
                </a:solidFill>
                <a:ea typeface="Open Sans" panose="020B0604020202020204" charset="0"/>
                <a:cs typeface="Open Sans" panose="020B0604020202020204" charset="0"/>
              </a:rPr>
              <a:t> </a:t>
            </a:r>
            <a:br>
              <a:rPr lang="de-DE" sz="2000" dirty="0">
                <a:solidFill>
                  <a:schemeClr val="bg1"/>
                </a:solidFill>
                <a:ea typeface="Open Sans" panose="020B0604020202020204" charset="0"/>
                <a:cs typeface="Open Sans" panose="020B0604020202020204" charset="0"/>
              </a:rPr>
            </a:br>
            <a:r>
              <a:rPr lang="de-DE" sz="2000" dirty="0" err="1">
                <a:solidFill>
                  <a:schemeClr val="bg1"/>
                </a:solidFill>
                <a:ea typeface="Open Sans" panose="020B0604020202020204" charset="0"/>
                <a:cs typeface="Open Sans" panose="020B0604020202020204" charset="0"/>
              </a:rPr>
              <a:t>facility</a:t>
            </a:r>
            <a:r>
              <a:rPr lang="de-DE" sz="2000" dirty="0">
                <a:solidFill>
                  <a:schemeClr val="bg1"/>
                </a:solidFill>
                <a:ea typeface="Open Sans" panose="020B0604020202020204" charset="0"/>
                <a:cs typeface="Open Sans" panose="020B0604020202020204" charset="0"/>
              </a:rPr>
              <a:t> in Germany</a:t>
            </a:r>
            <a:br>
              <a:rPr lang="de-DE" sz="2000" dirty="0">
                <a:solidFill>
                  <a:schemeClr val="bg1"/>
                </a:solidFill>
                <a:ea typeface="Open Sans" panose="020B0604020202020204" charset="0"/>
                <a:cs typeface="Open Sans" panose="020B0604020202020204" charset="0"/>
              </a:rPr>
            </a:br>
            <a:r>
              <a:rPr lang="de-DE" sz="2000" dirty="0">
                <a:solidFill>
                  <a:schemeClr val="bg1"/>
                </a:solidFill>
                <a:ea typeface="Open Sans" panose="020B0604020202020204" charset="0"/>
                <a:cs typeface="Open Sans" panose="020B0604020202020204" charset="0"/>
              </a:rPr>
              <a:t>10 MW</a:t>
            </a:r>
          </a:p>
        </p:txBody>
      </p:sp>
      <p:pic>
        <p:nvPicPr>
          <p:cNvPr id="8" name="Grafik 8">
            <a:extLst>
              <a:ext uri="{FF2B5EF4-FFF2-40B4-BE49-F238E27FC236}">
                <a16:creationId xmlns:a16="http://schemas.microsoft.com/office/drawing/2014/main" id="{5565D30D-B891-C1AD-8D8E-23E39EE78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233927" y="9166422"/>
            <a:ext cx="910875" cy="1425658"/>
          </a:xfrm>
          <a:prstGeom prst="rect">
            <a:avLst/>
          </a:prstGeom>
        </p:spPr>
      </p:pic>
      <p:pic>
        <p:nvPicPr>
          <p:cNvPr id="9" name="Grafik 9">
            <a:extLst>
              <a:ext uri="{FF2B5EF4-FFF2-40B4-BE49-F238E27FC236}">
                <a16:creationId xmlns:a16="http://schemas.microsoft.com/office/drawing/2014/main" id="{4FC6446B-F64B-2831-185D-355B3F7395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51763" y="9679788"/>
            <a:ext cx="1466850" cy="865903"/>
          </a:xfrm>
          <a:prstGeom prst="rect">
            <a:avLst/>
          </a:prstGeom>
        </p:spPr>
      </p:pic>
      <p:pic>
        <p:nvPicPr>
          <p:cNvPr id="10" name="Grafik 9" descr="Ein Bild, das Windmühle, Outdoorobjekt enthält.&#10;&#10;Automatisch generierte Beschreibung">
            <a:extLst>
              <a:ext uri="{FF2B5EF4-FFF2-40B4-BE49-F238E27FC236}">
                <a16:creationId xmlns:a16="http://schemas.microsoft.com/office/drawing/2014/main" id="{2F46B7BC-8D8B-7F9E-CC36-F392E6107B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9188" y="8884873"/>
            <a:ext cx="1803811" cy="1803811"/>
          </a:xfrm>
          <a:prstGeom prst="rect">
            <a:avLst/>
          </a:prstGeom>
        </p:spPr>
      </p:pic>
      <p:pic>
        <p:nvPicPr>
          <p:cNvPr id="3" name="Grafik 2">
            <a:extLst>
              <a:ext uri="{FF2B5EF4-FFF2-40B4-BE49-F238E27FC236}">
                <a16:creationId xmlns:a16="http://schemas.microsoft.com/office/drawing/2014/main" id="{0DA1280C-10C0-241E-8067-0397806867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2531" y="9361123"/>
            <a:ext cx="1327546" cy="1327546"/>
          </a:xfrm>
          <a:prstGeom prst="rect">
            <a:avLst/>
          </a:prstGeom>
        </p:spPr>
      </p:pic>
      <p:pic>
        <p:nvPicPr>
          <p:cNvPr id="5" name="Grafik 4" descr="Ein Bild, das Screenshot, Reihe, Grafiken, Design enthält.&#10;&#10;Beschreibung automatisch generiert.">
            <a:extLst>
              <a:ext uri="{FF2B5EF4-FFF2-40B4-BE49-F238E27FC236}">
                <a16:creationId xmlns:a16="http://schemas.microsoft.com/office/drawing/2014/main" id="{17F197A4-A562-2861-E134-4E7E1F43B5D7}"/>
              </a:ext>
            </a:extLst>
          </p:cNvPr>
          <p:cNvPicPr>
            <a:picLocks noChangeAspect="1"/>
          </p:cNvPicPr>
          <p:nvPr/>
        </p:nvPicPr>
        <p:blipFill>
          <a:blip r:embed="rId7"/>
          <a:stretch>
            <a:fillRect/>
          </a:stretch>
        </p:blipFill>
        <p:spPr>
          <a:xfrm>
            <a:off x="12063201" y="9201276"/>
            <a:ext cx="1943100" cy="1924050"/>
          </a:xfrm>
          <a:prstGeom prst="rect">
            <a:avLst/>
          </a:prstGeom>
        </p:spPr>
      </p:pic>
    </p:spTree>
    <p:extLst>
      <p:ext uri="{BB962C8B-B14F-4D97-AF65-F5344CB8AC3E}">
        <p14:creationId xmlns:p14="http://schemas.microsoft.com/office/powerpoint/2010/main" val="41540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descr="Ein Bild, das Person, Mann, drinnen enthält.&#10;&#10;Automatisch generierte Beschreibung">
            <a:extLst>
              <a:ext uri="{FF2B5EF4-FFF2-40B4-BE49-F238E27FC236}">
                <a16:creationId xmlns:a16="http://schemas.microsoft.com/office/drawing/2014/main" id="{1F450FAB-3CF6-A2BB-58AA-890BE79001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5" t="47538" r="14709" b="1"/>
          <a:stretch/>
        </p:blipFill>
        <p:spPr>
          <a:xfrm flipH="1">
            <a:off x="376891" y="4895993"/>
            <a:ext cx="24362708" cy="9836278"/>
          </a:xfrm>
          <a:prstGeom prst="rect">
            <a:avLst/>
          </a:prstGeom>
        </p:spPr>
      </p:pic>
      <p:sp>
        <p:nvSpPr>
          <p:cNvPr id="6" name="TextBox 18"/>
          <p:cNvSpPr txBox="1"/>
          <p:nvPr/>
        </p:nvSpPr>
        <p:spPr>
          <a:xfrm>
            <a:off x="1168807" y="2772335"/>
            <a:ext cx="5089118" cy="2123658"/>
          </a:xfrm>
          <a:prstGeom prst="rect">
            <a:avLst/>
          </a:prstGeom>
          <a:noFill/>
        </p:spPr>
        <p:txBody>
          <a:bodyPr wrap="square" rtlCol="0">
            <a:spAutoFit/>
          </a:bodyPr>
          <a:lstStyle/>
          <a:p>
            <a:r>
              <a:rPr lang="de-DE" sz="6600" spc="100" dirty="0" err="1">
                <a:solidFill>
                  <a:srgbClr val="00807E"/>
                </a:solidFill>
                <a:ea typeface="Open Sans" pitchFamily="34" charset="0"/>
                <a:cs typeface="Open Sans" pitchFamily="34" charset="0"/>
              </a:rPr>
              <a:t>Our</a:t>
            </a:r>
            <a:r>
              <a:rPr lang="de-DE" sz="6600" spc="100" dirty="0">
                <a:solidFill>
                  <a:srgbClr val="00807E"/>
                </a:solidFill>
                <a:ea typeface="Open Sans" pitchFamily="34" charset="0"/>
                <a:cs typeface="Open Sans" pitchFamily="34" charset="0"/>
              </a:rPr>
              <a:t> </a:t>
            </a:r>
            <a:r>
              <a:rPr lang="de-DE" sz="6600" b="1" spc="100" dirty="0" err="1">
                <a:solidFill>
                  <a:srgbClr val="00807E"/>
                </a:solidFill>
                <a:ea typeface="Open Sans" pitchFamily="34" charset="0"/>
                <a:cs typeface="Open Sans" pitchFamily="34" charset="0"/>
              </a:rPr>
              <a:t>services</a:t>
            </a:r>
            <a:r>
              <a:rPr lang="de-DE" sz="6600" b="1" spc="100" dirty="0">
                <a:solidFill>
                  <a:srgbClr val="00807E"/>
                </a:solidFill>
                <a:ea typeface="Open Sans" pitchFamily="34" charset="0"/>
                <a:cs typeface="Open Sans" pitchFamily="34" charset="0"/>
              </a:rPr>
              <a:t> </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sp>
        <p:nvSpPr>
          <p:cNvPr id="3" name="Rechteck 2">
            <a:extLst>
              <a:ext uri="{FF2B5EF4-FFF2-40B4-BE49-F238E27FC236}">
                <a16:creationId xmlns:a16="http://schemas.microsoft.com/office/drawing/2014/main" id="{5199F193-5FC6-6250-CCA2-7E5FF3C08FD7}"/>
              </a:ext>
            </a:extLst>
          </p:cNvPr>
          <p:cNvSpPr/>
          <p:nvPr/>
        </p:nvSpPr>
        <p:spPr>
          <a:xfrm>
            <a:off x="9015413" y="8724661"/>
            <a:ext cx="15368587" cy="4286489"/>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09B7CD2-70CD-1F83-6C99-0C9C404A24A2}"/>
              </a:ext>
            </a:extLst>
          </p:cNvPr>
          <p:cNvSpPr txBox="1"/>
          <p:nvPr/>
        </p:nvSpPr>
        <p:spPr>
          <a:xfrm>
            <a:off x="9937904" y="11043139"/>
            <a:ext cx="4302369" cy="1138773"/>
          </a:xfrm>
          <a:prstGeom prst="rect">
            <a:avLst/>
          </a:prstGeom>
          <a:noFill/>
        </p:spPr>
        <p:txBody>
          <a:bodyPr wrap="square" rtlCol="0">
            <a:spAutoFit/>
          </a:bodyPr>
          <a:lstStyle/>
          <a:p>
            <a:pPr algn="ctr"/>
            <a:r>
              <a:rPr lang="de-DE" sz="2800" b="1" dirty="0">
                <a:solidFill>
                  <a:schemeClr val="bg1"/>
                </a:solidFill>
              </a:rPr>
              <a:t>Project Development</a:t>
            </a:r>
          </a:p>
          <a:p>
            <a:pPr algn="ctr"/>
            <a:r>
              <a:rPr lang="de-DE" sz="2000" dirty="0" err="1">
                <a:solidFill>
                  <a:schemeClr val="bg1"/>
                </a:solidFill>
              </a:rPr>
              <a:t>Planning</a:t>
            </a:r>
            <a:r>
              <a:rPr lang="de-DE" sz="2000" dirty="0">
                <a:solidFill>
                  <a:schemeClr val="bg1"/>
                </a:solidFill>
              </a:rPr>
              <a:t> and </a:t>
            </a:r>
            <a:r>
              <a:rPr lang="de-DE" sz="2000" dirty="0" err="1">
                <a:solidFill>
                  <a:schemeClr val="bg1"/>
                </a:solidFill>
              </a:rPr>
              <a:t>construction</a:t>
            </a:r>
            <a:r>
              <a:rPr lang="de-DE" sz="2000" dirty="0">
                <a:solidFill>
                  <a:schemeClr val="bg1"/>
                </a:solidFill>
              </a:rPr>
              <a:t> </a:t>
            </a:r>
            <a:r>
              <a:rPr lang="de-DE" sz="2000" dirty="0" err="1">
                <a:solidFill>
                  <a:schemeClr val="bg1"/>
                </a:solidFill>
              </a:rPr>
              <a:t>of</a:t>
            </a:r>
            <a:r>
              <a:rPr lang="de-DE" sz="2000" dirty="0">
                <a:solidFill>
                  <a:schemeClr val="bg1"/>
                </a:solidFill>
              </a:rPr>
              <a:t> plants </a:t>
            </a:r>
          </a:p>
          <a:p>
            <a:pPr algn="ctr"/>
            <a:r>
              <a:rPr lang="de-DE" sz="2000" dirty="0" err="1">
                <a:solidFill>
                  <a:schemeClr val="bg1"/>
                </a:solidFill>
              </a:rPr>
              <a:t>for</a:t>
            </a:r>
            <a:r>
              <a:rPr lang="de-DE" sz="2000" dirty="0">
                <a:solidFill>
                  <a:schemeClr val="bg1"/>
                </a:solidFill>
              </a:rPr>
              <a:t> </a:t>
            </a:r>
            <a:r>
              <a:rPr lang="de-DE" sz="2000" dirty="0" err="1">
                <a:solidFill>
                  <a:schemeClr val="bg1"/>
                </a:solidFill>
              </a:rPr>
              <a:t>tapping</a:t>
            </a:r>
            <a:r>
              <a:rPr lang="de-DE" sz="2000" dirty="0">
                <a:solidFill>
                  <a:schemeClr val="bg1"/>
                </a:solidFill>
              </a:rPr>
              <a:t> </a:t>
            </a:r>
            <a:r>
              <a:rPr lang="de-DE" sz="2000" dirty="0" err="1">
                <a:solidFill>
                  <a:schemeClr val="bg1"/>
                </a:solidFill>
              </a:rPr>
              <a:t>renewable</a:t>
            </a:r>
            <a:r>
              <a:rPr lang="de-DE" sz="2000" dirty="0">
                <a:solidFill>
                  <a:schemeClr val="bg1"/>
                </a:solidFill>
              </a:rPr>
              <a:t> </a:t>
            </a:r>
            <a:r>
              <a:rPr lang="de-DE" sz="2000" dirty="0" err="1">
                <a:solidFill>
                  <a:schemeClr val="bg1"/>
                </a:solidFill>
              </a:rPr>
              <a:t>energies</a:t>
            </a:r>
            <a:r>
              <a:rPr lang="de-DE" sz="2000" dirty="0">
                <a:solidFill>
                  <a:schemeClr val="bg1"/>
                </a:solidFill>
              </a:rPr>
              <a:t>.</a:t>
            </a:r>
          </a:p>
        </p:txBody>
      </p:sp>
      <p:sp>
        <p:nvSpPr>
          <p:cNvPr id="9" name="Textfeld 8">
            <a:extLst>
              <a:ext uri="{FF2B5EF4-FFF2-40B4-BE49-F238E27FC236}">
                <a16:creationId xmlns:a16="http://schemas.microsoft.com/office/drawing/2014/main" id="{C9DD7506-179B-7D80-9792-6EF87090262A}"/>
              </a:ext>
            </a:extLst>
          </p:cNvPr>
          <p:cNvSpPr txBox="1"/>
          <p:nvPr/>
        </p:nvSpPr>
        <p:spPr>
          <a:xfrm>
            <a:off x="14697473" y="11043139"/>
            <a:ext cx="4302369" cy="1138773"/>
          </a:xfrm>
          <a:prstGeom prst="rect">
            <a:avLst/>
          </a:prstGeom>
          <a:noFill/>
        </p:spPr>
        <p:txBody>
          <a:bodyPr wrap="square" rtlCol="0">
            <a:spAutoFit/>
          </a:bodyPr>
          <a:lstStyle/>
          <a:p>
            <a:pPr algn="ctr"/>
            <a:r>
              <a:rPr lang="de-DE" sz="2800" b="1" dirty="0">
                <a:solidFill>
                  <a:schemeClr val="bg1"/>
                </a:solidFill>
              </a:rPr>
              <a:t>Financing and Sales</a:t>
            </a:r>
          </a:p>
          <a:p>
            <a:pPr algn="ctr"/>
            <a:r>
              <a:rPr lang="de-DE" sz="2000" dirty="0">
                <a:solidFill>
                  <a:schemeClr val="bg1"/>
                </a:solidFill>
              </a:rPr>
              <a:t>Project </a:t>
            </a:r>
            <a:r>
              <a:rPr lang="de-DE" sz="2000" dirty="0" err="1">
                <a:solidFill>
                  <a:schemeClr val="bg1"/>
                </a:solidFill>
              </a:rPr>
              <a:t>financing</a:t>
            </a:r>
            <a:r>
              <a:rPr lang="de-DE" sz="2000" dirty="0">
                <a:solidFill>
                  <a:schemeClr val="bg1"/>
                </a:solidFill>
              </a:rPr>
              <a:t> and </a:t>
            </a:r>
            <a:r>
              <a:rPr lang="de-DE" sz="2000" dirty="0" err="1">
                <a:solidFill>
                  <a:schemeClr val="bg1"/>
                </a:solidFill>
              </a:rPr>
              <a:t>attractive</a:t>
            </a:r>
            <a:r>
              <a:rPr lang="de-DE" sz="2000" dirty="0">
                <a:solidFill>
                  <a:schemeClr val="bg1"/>
                </a:solidFill>
              </a:rPr>
              <a:t> </a:t>
            </a:r>
            <a:r>
              <a:rPr lang="de-DE" sz="2000" dirty="0" err="1">
                <a:solidFill>
                  <a:schemeClr val="bg1"/>
                </a:solidFill>
              </a:rPr>
              <a:t>opportunities</a:t>
            </a:r>
            <a:r>
              <a:rPr lang="de-DE" sz="2000" dirty="0">
                <a:solidFill>
                  <a:schemeClr val="bg1"/>
                </a:solidFill>
              </a:rPr>
              <a:t> </a:t>
            </a:r>
            <a:r>
              <a:rPr lang="de-DE" sz="2000" dirty="0" err="1">
                <a:solidFill>
                  <a:schemeClr val="bg1"/>
                </a:solidFill>
              </a:rPr>
              <a:t>for</a:t>
            </a:r>
            <a:r>
              <a:rPr lang="de-DE" sz="2000" dirty="0">
                <a:solidFill>
                  <a:schemeClr val="bg1"/>
                </a:solidFill>
              </a:rPr>
              <a:t> </a:t>
            </a:r>
            <a:r>
              <a:rPr lang="de-DE" sz="2000" dirty="0" err="1">
                <a:solidFill>
                  <a:schemeClr val="bg1"/>
                </a:solidFill>
              </a:rPr>
              <a:t>investors</a:t>
            </a:r>
            <a:endParaRPr lang="de-DE" sz="2000" dirty="0">
              <a:solidFill>
                <a:schemeClr val="bg1"/>
              </a:solidFill>
            </a:endParaRPr>
          </a:p>
        </p:txBody>
      </p:sp>
      <p:sp>
        <p:nvSpPr>
          <p:cNvPr id="10" name="Textfeld 9">
            <a:extLst>
              <a:ext uri="{FF2B5EF4-FFF2-40B4-BE49-F238E27FC236}">
                <a16:creationId xmlns:a16="http://schemas.microsoft.com/office/drawing/2014/main" id="{0E58E71F-611C-892B-1D44-ED0BEC9E01C4}"/>
              </a:ext>
            </a:extLst>
          </p:cNvPr>
          <p:cNvSpPr txBox="1"/>
          <p:nvPr/>
        </p:nvSpPr>
        <p:spPr>
          <a:xfrm>
            <a:off x="18999842" y="10943665"/>
            <a:ext cx="4845996" cy="1138773"/>
          </a:xfrm>
          <a:prstGeom prst="rect">
            <a:avLst/>
          </a:prstGeom>
          <a:noFill/>
        </p:spPr>
        <p:txBody>
          <a:bodyPr wrap="square" rtlCol="0">
            <a:spAutoFit/>
          </a:bodyPr>
          <a:lstStyle/>
          <a:p>
            <a:pPr algn="ctr"/>
            <a:r>
              <a:rPr lang="de-DE" sz="2800" b="1" dirty="0">
                <a:solidFill>
                  <a:schemeClr val="bg1"/>
                </a:solidFill>
              </a:rPr>
              <a:t>Operational Management</a:t>
            </a:r>
          </a:p>
          <a:p>
            <a:pPr algn="ctr"/>
            <a:r>
              <a:rPr lang="de-DE" sz="2000" dirty="0">
                <a:solidFill>
                  <a:schemeClr val="bg1"/>
                </a:solidFill>
              </a:rPr>
              <a:t>Technical and </a:t>
            </a:r>
            <a:r>
              <a:rPr lang="de-DE" sz="2000" dirty="0" err="1">
                <a:solidFill>
                  <a:schemeClr val="bg1"/>
                </a:solidFill>
              </a:rPr>
              <a:t>commercial</a:t>
            </a:r>
            <a:r>
              <a:rPr lang="de-DE" sz="2000" dirty="0">
                <a:solidFill>
                  <a:schemeClr val="bg1"/>
                </a:solidFill>
              </a:rPr>
              <a:t> </a:t>
            </a:r>
            <a:r>
              <a:rPr lang="de-DE" sz="2000" dirty="0" err="1">
                <a:solidFill>
                  <a:schemeClr val="bg1"/>
                </a:solidFill>
              </a:rPr>
              <a:t>management</a:t>
            </a:r>
            <a:r>
              <a:rPr lang="de-DE" sz="2000" dirty="0">
                <a:solidFill>
                  <a:schemeClr val="bg1"/>
                </a:solidFill>
              </a:rPr>
              <a:t>, </a:t>
            </a:r>
            <a:r>
              <a:rPr lang="de-DE" sz="2000" dirty="0" err="1">
                <a:solidFill>
                  <a:schemeClr val="bg1"/>
                </a:solidFill>
              </a:rPr>
              <a:t>supervision</a:t>
            </a:r>
            <a:r>
              <a:rPr lang="de-DE" sz="2000" dirty="0">
                <a:solidFill>
                  <a:schemeClr val="bg1"/>
                </a:solidFill>
              </a:rPr>
              <a:t> and </a:t>
            </a:r>
            <a:r>
              <a:rPr lang="de-DE" sz="2000" dirty="0" err="1">
                <a:solidFill>
                  <a:schemeClr val="bg1"/>
                </a:solidFill>
              </a:rPr>
              <a:t>operation</a:t>
            </a:r>
            <a:r>
              <a:rPr lang="de-DE" sz="2000" dirty="0">
                <a:solidFill>
                  <a:schemeClr val="bg1"/>
                </a:solidFill>
              </a:rPr>
              <a:t> </a:t>
            </a:r>
            <a:r>
              <a:rPr lang="de-DE" sz="2000" dirty="0" err="1">
                <a:solidFill>
                  <a:schemeClr val="bg1"/>
                </a:solidFill>
              </a:rPr>
              <a:t>of</a:t>
            </a:r>
            <a:r>
              <a:rPr lang="de-DE" sz="2000" dirty="0">
                <a:solidFill>
                  <a:schemeClr val="bg1"/>
                </a:solidFill>
              </a:rPr>
              <a:t> </a:t>
            </a:r>
            <a:r>
              <a:rPr lang="de-DE" sz="2000" dirty="0" err="1">
                <a:solidFill>
                  <a:schemeClr val="bg1"/>
                </a:solidFill>
              </a:rPr>
              <a:t>system</a:t>
            </a:r>
            <a:r>
              <a:rPr lang="de-DE" sz="2000" dirty="0">
                <a:solidFill>
                  <a:schemeClr val="bg1"/>
                </a:solidFill>
              </a:rPr>
              <a:t>.</a:t>
            </a:r>
          </a:p>
        </p:txBody>
      </p:sp>
      <p:pic>
        <p:nvPicPr>
          <p:cNvPr id="12" name="Grafik 11">
            <a:extLst>
              <a:ext uri="{FF2B5EF4-FFF2-40B4-BE49-F238E27FC236}">
                <a16:creationId xmlns:a16="http://schemas.microsoft.com/office/drawing/2014/main" id="{892B2C80-C77E-68E5-0070-BF0A7AD92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5926" y="9405726"/>
            <a:ext cx="1528414" cy="1528414"/>
          </a:xfrm>
          <a:prstGeom prst="rect">
            <a:avLst/>
          </a:prstGeom>
        </p:spPr>
      </p:pic>
      <p:pic>
        <p:nvPicPr>
          <p:cNvPr id="13" name="Grafik 12">
            <a:extLst>
              <a:ext uri="{FF2B5EF4-FFF2-40B4-BE49-F238E27FC236}">
                <a16:creationId xmlns:a16="http://schemas.microsoft.com/office/drawing/2014/main" id="{BD15C394-EBDD-9C85-52CE-184E9C3D6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35603" y="9092029"/>
            <a:ext cx="2000663" cy="2000663"/>
          </a:xfrm>
          <a:prstGeom prst="rect">
            <a:avLst/>
          </a:prstGeom>
        </p:spPr>
      </p:pic>
      <p:pic>
        <p:nvPicPr>
          <p:cNvPr id="5" name="Grafik 4">
            <a:extLst>
              <a:ext uri="{FF2B5EF4-FFF2-40B4-BE49-F238E27FC236}">
                <a16:creationId xmlns:a16="http://schemas.microsoft.com/office/drawing/2014/main" id="{B9EE93E4-A7EF-6186-3A2E-94C3C94599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7564" y="9350073"/>
            <a:ext cx="1639720" cy="1639720"/>
          </a:xfrm>
          <a:prstGeom prst="rect">
            <a:avLst/>
          </a:prstGeom>
        </p:spPr>
      </p:pic>
    </p:spTree>
    <p:extLst>
      <p:ext uri="{BB962C8B-B14F-4D97-AF65-F5344CB8AC3E}">
        <p14:creationId xmlns:p14="http://schemas.microsoft.com/office/powerpoint/2010/main" val="80344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Grafik 34">
            <a:extLst>
              <a:ext uri="{FF2B5EF4-FFF2-40B4-BE49-F238E27FC236}">
                <a16:creationId xmlns:a16="http://schemas.microsoft.com/office/drawing/2014/main" id="{38C7DE6F-C39C-9CB6-FC47-2A8D38261B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3" r="1823" b="5602"/>
          <a:stretch/>
        </p:blipFill>
        <p:spPr>
          <a:xfrm>
            <a:off x="15691039" y="8971501"/>
            <a:ext cx="3114681" cy="4248000"/>
          </a:xfrm>
          <a:prstGeom prst="rect">
            <a:avLst/>
          </a:prstGeom>
        </p:spPr>
      </p:pic>
      <p:pic>
        <p:nvPicPr>
          <p:cNvPr id="34" name="Grafik 33">
            <a:extLst>
              <a:ext uri="{FF2B5EF4-FFF2-40B4-BE49-F238E27FC236}">
                <a16:creationId xmlns:a16="http://schemas.microsoft.com/office/drawing/2014/main" id="{F28D6880-5B8D-B9C2-BCAC-ED1F0005FD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4" r="49433"/>
          <a:stretch/>
        </p:blipFill>
        <p:spPr>
          <a:xfrm>
            <a:off x="12372553" y="8988931"/>
            <a:ext cx="3132000" cy="4219143"/>
          </a:xfrm>
          <a:prstGeom prst="rect">
            <a:avLst/>
          </a:prstGeom>
        </p:spPr>
      </p:pic>
      <p:pic>
        <p:nvPicPr>
          <p:cNvPr id="31" name="Grafik 30">
            <a:extLst>
              <a:ext uri="{FF2B5EF4-FFF2-40B4-BE49-F238E27FC236}">
                <a16:creationId xmlns:a16="http://schemas.microsoft.com/office/drawing/2014/main" id="{8DE20243-EF21-460E-B13C-B5E202DB9095}"/>
              </a:ext>
            </a:extLst>
          </p:cNvPr>
          <p:cNvPicPr>
            <a:picLocks noChangeAspect="1"/>
          </p:cNvPicPr>
          <p:nvPr/>
        </p:nvPicPr>
        <p:blipFill>
          <a:blip r:embed="rId4" cstate="print">
            <a:extLst>
              <a:ext uri="{28A0092B-C50C-407E-A947-70E740481C1C}">
                <a14:useLocalDpi xmlns:a14="http://schemas.microsoft.com/office/drawing/2010/main" val="0"/>
              </a:ext>
            </a:extLst>
          </a:blip>
          <a:srcRect l="26286" r="26286"/>
          <a:stretch/>
        </p:blipFill>
        <p:spPr>
          <a:xfrm>
            <a:off x="12369086" y="4305217"/>
            <a:ext cx="3130120" cy="4522306"/>
          </a:xfrm>
          <a:prstGeom prst="rect">
            <a:avLst/>
          </a:prstGeom>
        </p:spPr>
      </p:pic>
      <p:pic>
        <p:nvPicPr>
          <p:cNvPr id="30" name="Grafik 29">
            <a:extLst>
              <a:ext uri="{FF2B5EF4-FFF2-40B4-BE49-F238E27FC236}">
                <a16:creationId xmlns:a16="http://schemas.microsoft.com/office/drawing/2014/main" id="{5BC10F69-D693-8EC6-00A6-FD0F1F4B4A62}"/>
              </a:ext>
            </a:extLst>
          </p:cNvPr>
          <p:cNvPicPr>
            <a:picLocks noChangeAspect="1"/>
          </p:cNvPicPr>
          <p:nvPr/>
        </p:nvPicPr>
        <p:blipFill>
          <a:blip r:embed="rId5" cstate="print">
            <a:extLst>
              <a:ext uri="{28A0092B-C50C-407E-A947-70E740481C1C}">
                <a14:useLocalDpi xmlns:a14="http://schemas.microsoft.com/office/drawing/2010/main" val="0"/>
              </a:ext>
            </a:extLst>
          </a:blip>
          <a:srcRect l="26900" r="26900"/>
          <a:stretch/>
        </p:blipFill>
        <p:spPr>
          <a:xfrm>
            <a:off x="15691038" y="4305217"/>
            <a:ext cx="3130120" cy="4522306"/>
          </a:xfrm>
          <a:prstGeom prst="rect">
            <a:avLst/>
          </a:prstGeom>
        </p:spPr>
      </p:pic>
      <p:sp>
        <p:nvSpPr>
          <p:cNvPr id="7" name="TextBox 18"/>
          <p:cNvSpPr txBox="1"/>
          <p:nvPr/>
        </p:nvSpPr>
        <p:spPr>
          <a:xfrm>
            <a:off x="1159380" y="2767042"/>
            <a:ext cx="7866799" cy="2123658"/>
          </a:xfrm>
          <a:prstGeom prst="rect">
            <a:avLst/>
          </a:prstGeom>
          <a:noFill/>
        </p:spPr>
        <p:txBody>
          <a:bodyPr wrap="square" rtlCol="0">
            <a:spAutoFit/>
          </a:bodyPr>
          <a:lstStyle/>
          <a:p>
            <a:r>
              <a:rPr lang="de-DE" sz="6600" spc="100" dirty="0" err="1">
                <a:solidFill>
                  <a:srgbClr val="00807E"/>
                </a:solidFill>
                <a:ea typeface="Open Sans" panose="020B0604020202020204" charset="0"/>
                <a:cs typeface="Open Sans" panose="020B0604020202020204" charset="0"/>
              </a:rPr>
              <a:t>Our</a:t>
            </a:r>
            <a:r>
              <a:rPr lang="de-DE" sz="6600" spc="100" dirty="0">
                <a:solidFill>
                  <a:srgbClr val="00807E"/>
                </a:solidFill>
                <a:ea typeface="Open Sans" panose="020B0604020202020204" charset="0"/>
                <a:cs typeface="Open Sans" panose="020B0604020202020204" charset="0"/>
              </a:rPr>
              <a:t> </a:t>
            </a:r>
            <a:r>
              <a:rPr lang="de-DE" sz="6600" spc="100" dirty="0" err="1">
                <a:solidFill>
                  <a:srgbClr val="00807E"/>
                </a:solidFill>
                <a:ea typeface="Open Sans" panose="020B0604020202020204" charset="0"/>
                <a:cs typeface="Open Sans" panose="020B0604020202020204" charset="0"/>
              </a:rPr>
              <a:t>business</a:t>
            </a:r>
            <a:r>
              <a:rPr lang="de-DE" sz="6600" spc="100" dirty="0">
                <a:solidFill>
                  <a:srgbClr val="00807E"/>
                </a:solidFill>
                <a:ea typeface="Open Sans" panose="020B0604020202020204" charset="0"/>
                <a:cs typeface="Open Sans" panose="020B0604020202020204" charset="0"/>
              </a:rPr>
              <a:t> </a:t>
            </a:r>
            <a:r>
              <a:rPr lang="de-DE" sz="6600" b="1" spc="100" dirty="0" err="1">
                <a:solidFill>
                  <a:srgbClr val="00807E"/>
                </a:solidFill>
                <a:ea typeface="Open Sans" panose="020B0604020202020204" charset="0"/>
                <a:cs typeface="Open Sans" panose="020B0604020202020204" charset="0"/>
              </a:rPr>
              <a:t>areas</a:t>
            </a:r>
            <a:endParaRPr lang="en-US" sz="6600" b="1" spc="100" dirty="0">
              <a:solidFill>
                <a:srgbClr val="00807E"/>
              </a:solidFill>
              <a:ea typeface="Open Sans" panose="020B0604020202020204" charset="0"/>
              <a:cs typeface="Open Sans" panose="020B0604020202020204" charset="0"/>
            </a:endParaRPr>
          </a:p>
          <a:p>
            <a:endParaRPr lang="en-US" sz="6600" spc="100" dirty="0">
              <a:solidFill>
                <a:srgbClr val="00807E"/>
              </a:solidFill>
              <a:ea typeface="Open Sans" panose="020B0604020202020204" charset="0"/>
              <a:cs typeface="Open Sans" panose="020B0604020202020204" charset="0"/>
            </a:endParaRPr>
          </a:p>
        </p:txBody>
      </p:sp>
      <p:pic>
        <p:nvPicPr>
          <p:cNvPr id="2" name="Grafik 1">
            <a:extLst>
              <a:ext uri="{FF2B5EF4-FFF2-40B4-BE49-F238E27FC236}">
                <a16:creationId xmlns:a16="http://schemas.microsoft.com/office/drawing/2014/main" id="{B718902D-98AF-B48F-0706-A658ECE59B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88" t="5947" r="43034" b="9235"/>
          <a:stretch/>
        </p:blipFill>
        <p:spPr>
          <a:xfrm>
            <a:off x="19012619" y="8992525"/>
            <a:ext cx="3130119" cy="4219143"/>
          </a:xfrm>
          <a:prstGeom prst="rect">
            <a:avLst/>
          </a:prstGeom>
        </p:spPr>
      </p:pic>
      <p:sp>
        <p:nvSpPr>
          <p:cNvPr id="3" name="Rechteck 2">
            <a:extLst>
              <a:ext uri="{FF2B5EF4-FFF2-40B4-BE49-F238E27FC236}">
                <a16:creationId xmlns:a16="http://schemas.microsoft.com/office/drawing/2014/main" id="{DF594E30-B702-3757-9BBB-06CC45A97E50}"/>
              </a:ext>
            </a:extLst>
          </p:cNvPr>
          <p:cNvSpPr/>
          <p:nvPr/>
        </p:nvSpPr>
        <p:spPr>
          <a:xfrm>
            <a:off x="19174354" y="9067207"/>
            <a:ext cx="1325904" cy="326029"/>
          </a:xfrm>
          <a:prstGeom prst="rect">
            <a:avLst/>
          </a:prstGeom>
          <a:solidFill>
            <a:srgbClr val="01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Gras, Himmel, draußen, Gebäude enthält.&#10;&#10;Automatisch generierte Beschreibung">
            <a:extLst>
              <a:ext uri="{FF2B5EF4-FFF2-40B4-BE49-F238E27FC236}">
                <a16:creationId xmlns:a16="http://schemas.microsoft.com/office/drawing/2014/main" id="{1DB41273-1537-CC94-201D-427C3BCD84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262" r="44570"/>
          <a:stretch/>
        </p:blipFill>
        <p:spPr>
          <a:xfrm>
            <a:off x="19012619" y="4305217"/>
            <a:ext cx="3130120" cy="4522306"/>
          </a:xfrm>
          <a:prstGeom prst="rect">
            <a:avLst/>
          </a:prstGeom>
        </p:spPr>
      </p:pic>
      <p:sp>
        <p:nvSpPr>
          <p:cNvPr id="8" name="TextBox 18">
            <a:extLst>
              <a:ext uri="{FF2B5EF4-FFF2-40B4-BE49-F238E27FC236}">
                <a16:creationId xmlns:a16="http://schemas.microsoft.com/office/drawing/2014/main" id="{AE4AED72-93BD-AC0E-2565-6A0AA016CA70}"/>
              </a:ext>
            </a:extLst>
          </p:cNvPr>
          <p:cNvSpPr txBox="1"/>
          <p:nvPr/>
        </p:nvSpPr>
        <p:spPr>
          <a:xfrm>
            <a:off x="19198071" y="9047543"/>
            <a:ext cx="1302187" cy="584775"/>
          </a:xfrm>
          <a:prstGeom prst="rect">
            <a:avLst/>
          </a:prstGeom>
          <a:noFill/>
        </p:spPr>
        <p:txBody>
          <a:bodyPr wrap="square" rtlCol="0">
            <a:spAutoFit/>
          </a:bodyPr>
          <a:lstStyle/>
          <a:p>
            <a:r>
              <a:rPr lang="de-DE" sz="1600" b="1" spc="100" dirty="0">
                <a:solidFill>
                  <a:schemeClr val="bg1"/>
                </a:solidFill>
                <a:ea typeface="Open Sans" panose="020B0604020202020204" charset="0"/>
                <a:cs typeface="Open Sans" panose="020B0604020202020204" charset="0"/>
              </a:rPr>
              <a:t>Innovation</a:t>
            </a:r>
            <a:endParaRPr lang="en-US" sz="1600" b="1" spc="100" dirty="0">
              <a:solidFill>
                <a:schemeClr val="bg1"/>
              </a:solidFill>
              <a:ea typeface="Open Sans" panose="020B0604020202020204" charset="0"/>
              <a:cs typeface="Open Sans" panose="020B0604020202020204" charset="0"/>
            </a:endParaRPr>
          </a:p>
          <a:p>
            <a:endParaRPr lang="en-US" sz="1600" b="1" spc="100" dirty="0">
              <a:solidFill>
                <a:schemeClr val="bg1"/>
              </a:solidFill>
              <a:ea typeface="Open Sans" panose="020B0604020202020204" charset="0"/>
              <a:cs typeface="Open Sans" panose="020B0604020202020204" charset="0"/>
            </a:endParaRPr>
          </a:p>
        </p:txBody>
      </p:sp>
      <p:pic>
        <p:nvPicPr>
          <p:cNvPr id="9" name="Picture 12">
            <a:extLst>
              <a:ext uri="{FF2B5EF4-FFF2-40B4-BE49-F238E27FC236}">
                <a16:creationId xmlns:a16="http://schemas.microsoft.com/office/drawing/2014/main" id="{C7C3E57B-6065-EEB6-44B5-F9A68D5871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23043" b="23043"/>
          <a:stretch/>
        </p:blipFill>
        <p:spPr bwMode="auto">
          <a:xfrm>
            <a:off x="1168807" y="4305217"/>
            <a:ext cx="10951682" cy="883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eck 9">
            <a:extLst>
              <a:ext uri="{FF2B5EF4-FFF2-40B4-BE49-F238E27FC236}">
                <a16:creationId xmlns:a16="http://schemas.microsoft.com/office/drawing/2014/main" id="{165EF54D-CB12-46F1-E7A3-7734DFE7A46F}"/>
              </a:ext>
            </a:extLst>
          </p:cNvPr>
          <p:cNvSpPr/>
          <p:nvPr/>
        </p:nvSpPr>
        <p:spPr>
          <a:xfrm>
            <a:off x="1340078" y="4422007"/>
            <a:ext cx="741927" cy="306876"/>
          </a:xfrm>
          <a:prstGeom prst="rect">
            <a:avLst/>
          </a:prstGeom>
          <a:solidFill>
            <a:srgbClr val="017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FB9EA09A-A4FE-8E5A-5F6F-BD30DEE9C7D6}"/>
              </a:ext>
            </a:extLst>
          </p:cNvPr>
          <p:cNvSpPr txBox="1"/>
          <p:nvPr/>
        </p:nvSpPr>
        <p:spPr>
          <a:xfrm>
            <a:off x="1340078" y="4381961"/>
            <a:ext cx="741927" cy="369332"/>
          </a:xfrm>
          <a:prstGeom prst="rect">
            <a:avLst/>
          </a:prstGeom>
          <a:noFill/>
        </p:spPr>
        <p:txBody>
          <a:bodyPr wrap="square" rtlCol="0">
            <a:spAutoFit/>
          </a:bodyPr>
          <a:lstStyle/>
          <a:p>
            <a:r>
              <a:rPr lang="de-DE" sz="1800" b="1" dirty="0">
                <a:solidFill>
                  <a:schemeClr val="bg1"/>
                </a:solidFill>
              </a:rPr>
              <a:t>Wind</a:t>
            </a:r>
          </a:p>
        </p:txBody>
      </p:sp>
      <p:sp>
        <p:nvSpPr>
          <p:cNvPr id="13" name="Rechteck 12">
            <a:extLst>
              <a:ext uri="{FF2B5EF4-FFF2-40B4-BE49-F238E27FC236}">
                <a16:creationId xmlns:a16="http://schemas.microsoft.com/office/drawing/2014/main" id="{6C92C875-0895-7451-4D1B-07CDD1FC42F9}"/>
              </a:ext>
            </a:extLst>
          </p:cNvPr>
          <p:cNvSpPr/>
          <p:nvPr/>
        </p:nvSpPr>
        <p:spPr>
          <a:xfrm>
            <a:off x="12538196" y="4422007"/>
            <a:ext cx="1494431" cy="306876"/>
          </a:xfrm>
          <a:prstGeom prst="rect">
            <a:avLst/>
          </a:prstGeom>
          <a:solidFill>
            <a:srgbClr val="017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784AA957-91B0-7841-D8C2-E55B1C4D0938}"/>
              </a:ext>
            </a:extLst>
          </p:cNvPr>
          <p:cNvSpPr txBox="1"/>
          <p:nvPr/>
        </p:nvSpPr>
        <p:spPr>
          <a:xfrm>
            <a:off x="12567442" y="4381961"/>
            <a:ext cx="1494431" cy="369332"/>
          </a:xfrm>
          <a:prstGeom prst="rect">
            <a:avLst/>
          </a:prstGeom>
          <a:noFill/>
        </p:spPr>
        <p:txBody>
          <a:bodyPr wrap="square" rtlCol="0">
            <a:spAutoFit/>
          </a:bodyPr>
          <a:lstStyle/>
          <a:p>
            <a:r>
              <a:rPr lang="de-DE" sz="1800" b="1" dirty="0" err="1">
                <a:solidFill>
                  <a:schemeClr val="bg1"/>
                </a:solidFill>
              </a:rPr>
              <a:t>Photovoltaics</a:t>
            </a:r>
            <a:endParaRPr lang="de-DE" sz="1800" b="1" dirty="0">
              <a:solidFill>
                <a:schemeClr val="bg1"/>
              </a:solidFill>
            </a:endParaRPr>
          </a:p>
        </p:txBody>
      </p:sp>
      <p:sp>
        <p:nvSpPr>
          <p:cNvPr id="16" name="Rechteck 15">
            <a:extLst>
              <a:ext uri="{FF2B5EF4-FFF2-40B4-BE49-F238E27FC236}">
                <a16:creationId xmlns:a16="http://schemas.microsoft.com/office/drawing/2014/main" id="{FE60B8EB-F491-FB8E-4890-20D26339EF4C}"/>
              </a:ext>
            </a:extLst>
          </p:cNvPr>
          <p:cNvSpPr/>
          <p:nvPr/>
        </p:nvSpPr>
        <p:spPr>
          <a:xfrm>
            <a:off x="15845745" y="4422006"/>
            <a:ext cx="844320" cy="306876"/>
          </a:xfrm>
          <a:prstGeom prst="rect">
            <a:avLst/>
          </a:prstGeom>
          <a:solidFill>
            <a:srgbClr val="017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9B0F90BC-F32D-745F-0608-A118DF45D449}"/>
              </a:ext>
            </a:extLst>
          </p:cNvPr>
          <p:cNvSpPr txBox="1"/>
          <p:nvPr/>
        </p:nvSpPr>
        <p:spPr>
          <a:xfrm>
            <a:off x="15881325" y="4381961"/>
            <a:ext cx="805647" cy="369332"/>
          </a:xfrm>
          <a:prstGeom prst="rect">
            <a:avLst/>
          </a:prstGeom>
          <a:noFill/>
        </p:spPr>
        <p:txBody>
          <a:bodyPr wrap="square" rtlCol="0">
            <a:spAutoFit/>
          </a:bodyPr>
          <a:lstStyle/>
          <a:p>
            <a:r>
              <a:rPr lang="de-DE" sz="1800" b="1" dirty="0">
                <a:solidFill>
                  <a:schemeClr val="bg1"/>
                </a:solidFill>
              </a:rPr>
              <a:t>Biogas</a:t>
            </a:r>
          </a:p>
        </p:txBody>
      </p:sp>
      <p:sp>
        <p:nvSpPr>
          <p:cNvPr id="18" name="Rechteck 17">
            <a:extLst>
              <a:ext uri="{FF2B5EF4-FFF2-40B4-BE49-F238E27FC236}">
                <a16:creationId xmlns:a16="http://schemas.microsoft.com/office/drawing/2014/main" id="{59B0E599-F9DE-22A3-B089-48F513CB5402}"/>
              </a:ext>
            </a:extLst>
          </p:cNvPr>
          <p:cNvSpPr/>
          <p:nvPr/>
        </p:nvSpPr>
        <p:spPr>
          <a:xfrm>
            <a:off x="19163944" y="4399596"/>
            <a:ext cx="1655951" cy="306876"/>
          </a:xfrm>
          <a:prstGeom prst="rect">
            <a:avLst/>
          </a:prstGeom>
          <a:solidFill>
            <a:srgbClr val="017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86FB6BA4-C2D2-5C4C-895B-8810C8CFD285}"/>
              </a:ext>
            </a:extLst>
          </p:cNvPr>
          <p:cNvSpPr txBox="1"/>
          <p:nvPr/>
        </p:nvSpPr>
        <p:spPr>
          <a:xfrm>
            <a:off x="19193190" y="4359550"/>
            <a:ext cx="1928363" cy="369332"/>
          </a:xfrm>
          <a:prstGeom prst="rect">
            <a:avLst/>
          </a:prstGeom>
          <a:noFill/>
        </p:spPr>
        <p:txBody>
          <a:bodyPr wrap="square" rtlCol="0">
            <a:spAutoFit/>
          </a:bodyPr>
          <a:lstStyle/>
          <a:p>
            <a:r>
              <a:rPr lang="de-DE" sz="1800" b="1" dirty="0">
                <a:solidFill>
                  <a:schemeClr val="bg1"/>
                </a:solidFill>
              </a:rPr>
              <a:t>Energy Storage</a:t>
            </a:r>
          </a:p>
        </p:txBody>
      </p:sp>
      <p:sp>
        <p:nvSpPr>
          <p:cNvPr id="20" name="Rechteck 19">
            <a:extLst>
              <a:ext uri="{FF2B5EF4-FFF2-40B4-BE49-F238E27FC236}">
                <a16:creationId xmlns:a16="http://schemas.microsoft.com/office/drawing/2014/main" id="{1FD7942A-9E39-7B40-3A59-3EBD6B3C0E7A}"/>
              </a:ext>
            </a:extLst>
          </p:cNvPr>
          <p:cNvSpPr/>
          <p:nvPr/>
        </p:nvSpPr>
        <p:spPr>
          <a:xfrm>
            <a:off x="19163944" y="9107253"/>
            <a:ext cx="1325905" cy="306876"/>
          </a:xfrm>
          <a:prstGeom prst="rect">
            <a:avLst/>
          </a:prstGeom>
          <a:solidFill>
            <a:srgbClr val="017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B0FEB6AC-8AEB-B2D1-237F-F2ECC53DF946}"/>
              </a:ext>
            </a:extLst>
          </p:cNvPr>
          <p:cNvSpPr txBox="1"/>
          <p:nvPr/>
        </p:nvSpPr>
        <p:spPr>
          <a:xfrm>
            <a:off x="19193191" y="9067207"/>
            <a:ext cx="1325904" cy="369332"/>
          </a:xfrm>
          <a:prstGeom prst="rect">
            <a:avLst/>
          </a:prstGeom>
          <a:noFill/>
        </p:spPr>
        <p:txBody>
          <a:bodyPr wrap="square" rtlCol="0">
            <a:spAutoFit/>
          </a:bodyPr>
          <a:lstStyle/>
          <a:p>
            <a:r>
              <a:rPr lang="de-DE" sz="1800" b="1" dirty="0">
                <a:solidFill>
                  <a:schemeClr val="bg1"/>
                </a:solidFill>
              </a:rPr>
              <a:t>Innovation</a:t>
            </a:r>
          </a:p>
        </p:txBody>
      </p:sp>
      <p:sp>
        <p:nvSpPr>
          <p:cNvPr id="24" name="Rechteck 23">
            <a:extLst>
              <a:ext uri="{FF2B5EF4-FFF2-40B4-BE49-F238E27FC236}">
                <a16:creationId xmlns:a16="http://schemas.microsoft.com/office/drawing/2014/main" id="{0F30A966-BAD6-8DD2-A3D4-887162879BE5}"/>
              </a:ext>
            </a:extLst>
          </p:cNvPr>
          <p:cNvSpPr/>
          <p:nvPr/>
        </p:nvSpPr>
        <p:spPr>
          <a:xfrm>
            <a:off x="15823235" y="9076783"/>
            <a:ext cx="1727475" cy="306876"/>
          </a:xfrm>
          <a:prstGeom prst="rect">
            <a:avLst/>
          </a:prstGeom>
          <a:solidFill>
            <a:srgbClr val="017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1AF46B2B-A07A-0B23-A295-BCFB2912AA75}"/>
              </a:ext>
            </a:extLst>
          </p:cNvPr>
          <p:cNvSpPr txBox="1"/>
          <p:nvPr/>
        </p:nvSpPr>
        <p:spPr>
          <a:xfrm>
            <a:off x="15848109" y="9036462"/>
            <a:ext cx="1721439" cy="369332"/>
          </a:xfrm>
          <a:prstGeom prst="rect">
            <a:avLst/>
          </a:prstGeom>
          <a:noFill/>
        </p:spPr>
        <p:txBody>
          <a:bodyPr wrap="square" rtlCol="0">
            <a:spAutoFit/>
          </a:bodyPr>
          <a:lstStyle/>
          <a:p>
            <a:r>
              <a:rPr lang="de-DE" sz="1800" b="1" dirty="0" err="1">
                <a:solidFill>
                  <a:schemeClr val="bg1"/>
                </a:solidFill>
              </a:rPr>
              <a:t>Electricity</a:t>
            </a:r>
            <a:r>
              <a:rPr lang="de-DE" sz="1800" b="1" dirty="0">
                <a:solidFill>
                  <a:schemeClr val="bg1"/>
                </a:solidFill>
              </a:rPr>
              <a:t> Sales</a:t>
            </a:r>
          </a:p>
        </p:txBody>
      </p:sp>
      <p:sp>
        <p:nvSpPr>
          <p:cNvPr id="28" name="Rechteck 27">
            <a:extLst>
              <a:ext uri="{FF2B5EF4-FFF2-40B4-BE49-F238E27FC236}">
                <a16:creationId xmlns:a16="http://schemas.microsoft.com/office/drawing/2014/main" id="{7A4FA6FB-B4EF-E9C4-190F-AC6CE7EFCF6E}"/>
              </a:ext>
            </a:extLst>
          </p:cNvPr>
          <p:cNvSpPr/>
          <p:nvPr/>
        </p:nvSpPr>
        <p:spPr>
          <a:xfrm>
            <a:off x="12431732" y="9090101"/>
            <a:ext cx="1770576" cy="306876"/>
          </a:xfrm>
          <a:prstGeom prst="rect">
            <a:avLst/>
          </a:prstGeom>
          <a:solidFill>
            <a:srgbClr val="017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961DB972-FB4D-D30A-50FD-2B3EDDF9FFCA}"/>
              </a:ext>
            </a:extLst>
          </p:cNvPr>
          <p:cNvSpPr txBox="1"/>
          <p:nvPr/>
        </p:nvSpPr>
        <p:spPr>
          <a:xfrm>
            <a:off x="12431732" y="9036463"/>
            <a:ext cx="2047857" cy="369332"/>
          </a:xfrm>
          <a:prstGeom prst="rect">
            <a:avLst/>
          </a:prstGeom>
          <a:noFill/>
        </p:spPr>
        <p:txBody>
          <a:bodyPr wrap="square" rtlCol="0">
            <a:spAutoFit/>
          </a:bodyPr>
          <a:lstStyle/>
          <a:p>
            <a:r>
              <a:rPr lang="de-DE" sz="1800" b="1" dirty="0" err="1">
                <a:solidFill>
                  <a:schemeClr val="bg1"/>
                </a:solidFill>
              </a:rPr>
              <a:t>Grid</a:t>
            </a:r>
            <a:r>
              <a:rPr lang="de-DE" sz="1800" b="1" dirty="0">
                <a:solidFill>
                  <a:schemeClr val="bg1"/>
                </a:solidFill>
              </a:rPr>
              <a:t> Connection</a:t>
            </a:r>
          </a:p>
        </p:txBody>
      </p:sp>
    </p:spTree>
    <p:extLst>
      <p:ext uri="{BB962C8B-B14F-4D97-AF65-F5344CB8AC3E}">
        <p14:creationId xmlns:p14="http://schemas.microsoft.com/office/powerpoint/2010/main" val="247656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889FE491-2911-09A0-369D-1B38DD82E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06400" y="10407"/>
            <a:ext cx="23977600" cy="15985066"/>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533E32E3-5DED-571B-30E4-A5D2423B94B6}"/>
              </a:ext>
            </a:extLst>
          </p:cNvPr>
          <p:cNvSpPr/>
          <p:nvPr/>
        </p:nvSpPr>
        <p:spPr>
          <a:xfrm>
            <a:off x="1139350" y="2099680"/>
            <a:ext cx="1289539" cy="1289539"/>
          </a:xfrm>
          <a:prstGeom prst="ellipse">
            <a:avLst/>
          </a:prstGeom>
          <a:solidFill>
            <a:srgbClr val="017C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Box 18"/>
          <p:cNvSpPr txBox="1"/>
          <p:nvPr/>
        </p:nvSpPr>
        <p:spPr>
          <a:xfrm>
            <a:off x="3093264" y="2159576"/>
            <a:ext cx="18084394" cy="2123658"/>
          </a:xfrm>
          <a:prstGeom prst="rect">
            <a:avLst/>
          </a:prstGeom>
          <a:noFill/>
          <a:effectLst>
            <a:outerShdw blurRad="254000" dist="38100" dir="5400000" algn="t" rotWithShape="0">
              <a:schemeClr val="bg1"/>
            </a:outerShdw>
          </a:effectLst>
        </p:spPr>
        <p:txBody>
          <a:bodyPr wrap="square" rtlCol="0">
            <a:spAutoFit/>
          </a:bodyPr>
          <a:lstStyle/>
          <a:p>
            <a:r>
              <a:rPr lang="de-DE" sz="6600" spc="100" dirty="0">
                <a:solidFill>
                  <a:srgbClr val="00807E"/>
                </a:solidFill>
                <a:ea typeface="Open Sans" pitchFamily="34" charset="0"/>
                <a:cs typeface="Open Sans" pitchFamily="34" charset="0"/>
              </a:rPr>
              <a:t>Project </a:t>
            </a:r>
            <a:r>
              <a:rPr lang="de-DE" sz="6600" b="1" spc="100" dirty="0" err="1">
                <a:solidFill>
                  <a:srgbClr val="00807E"/>
                </a:solidFill>
                <a:ea typeface="Open Sans" pitchFamily="34" charset="0"/>
                <a:cs typeface="Open Sans" pitchFamily="34" charset="0"/>
              </a:rPr>
              <a:t>development</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pic>
        <p:nvPicPr>
          <p:cNvPr id="5" name="Grafik 4">
            <a:extLst>
              <a:ext uri="{FF2B5EF4-FFF2-40B4-BE49-F238E27FC236}">
                <a16:creationId xmlns:a16="http://schemas.microsoft.com/office/drawing/2014/main" id="{6D041028-FA66-9CE2-E274-747E1B7A7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642" y="2315135"/>
            <a:ext cx="876953" cy="876953"/>
          </a:xfrm>
          <a:prstGeom prst="rect">
            <a:avLst/>
          </a:prstGeom>
        </p:spPr>
      </p:pic>
    </p:spTree>
    <p:extLst>
      <p:ext uri="{BB962C8B-B14F-4D97-AF65-F5344CB8AC3E}">
        <p14:creationId xmlns:p14="http://schemas.microsoft.com/office/powerpoint/2010/main" val="8074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p:cNvSpPr/>
          <p:nvPr/>
        </p:nvSpPr>
        <p:spPr>
          <a:xfrm>
            <a:off x="1295400" y="4895993"/>
            <a:ext cx="12829674" cy="8956298"/>
          </a:xfrm>
          <a:prstGeom prst="rect">
            <a:avLst/>
          </a:prstGeom>
        </p:spPr>
        <p:txBody>
          <a:bodyPr wrap="square">
            <a:spAutoFit/>
          </a:bodyPr>
          <a:lstStyle/>
          <a:p>
            <a:r>
              <a:rPr lang="en-US" dirty="0" err="1">
                <a:ea typeface="Open Sans" panose="020B0604020202020204" charset="0"/>
                <a:cs typeface="Open Sans" panose="020B0604020202020204" charset="0"/>
              </a:rPr>
              <a:t>Energiequelle</a:t>
            </a:r>
            <a:r>
              <a:rPr lang="en-US" dirty="0">
                <a:ea typeface="Open Sans" panose="020B0604020202020204" charset="0"/>
                <a:cs typeface="Open Sans" panose="020B0604020202020204" charset="0"/>
              </a:rPr>
              <a:t> handles all steps for creating and operating</a:t>
            </a:r>
          </a:p>
          <a:p>
            <a:r>
              <a:rPr lang="en-US" dirty="0">
                <a:ea typeface="Open Sans" panose="020B0604020202020204" charset="0"/>
                <a:cs typeface="Open Sans" panose="020B0604020202020204" charset="0"/>
              </a:rPr>
              <a:t>renewable energy systems – everything from securing property </a:t>
            </a:r>
          </a:p>
          <a:p>
            <a:r>
              <a:rPr lang="en-US" dirty="0">
                <a:ea typeface="Open Sans" panose="020B0604020202020204" charset="0"/>
                <a:cs typeface="Open Sans" panose="020B0604020202020204" charset="0"/>
              </a:rPr>
              <a:t>rights, navigating the complex process of obtaining the </a:t>
            </a:r>
          </a:p>
          <a:p>
            <a:r>
              <a:rPr lang="en-US" dirty="0">
                <a:ea typeface="Open Sans" panose="020B0604020202020204" charset="0"/>
                <a:cs typeface="Open Sans" panose="020B0604020202020204" charset="0"/>
              </a:rPr>
              <a:t>necessary permits and </a:t>
            </a:r>
            <a:r>
              <a:rPr lang="en-US" dirty="0" err="1">
                <a:ea typeface="Open Sans" panose="020B0604020202020204" charset="0"/>
                <a:cs typeface="Open Sans" panose="020B0604020202020204" charset="0"/>
              </a:rPr>
              <a:t>licences</a:t>
            </a:r>
            <a:r>
              <a:rPr lang="en-US" dirty="0">
                <a:ea typeface="Open Sans" panose="020B0604020202020204" charset="0"/>
                <a:cs typeface="Open Sans" panose="020B0604020202020204" charset="0"/>
              </a:rPr>
              <a:t>, to building and commissioning </a:t>
            </a:r>
          </a:p>
          <a:p>
            <a:r>
              <a:rPr lang="en-US" dirty="0">
                <a:ea typeface="Open Sans" panose="020B0604020202020204" charset="0"/>
                <a:cs typeface="Open Sans" panose="020B0604020202020204" charset="0"/>
              </a:rPr>
              <a:t>renewable energy plants.</a:t>
            </a:r>
          </a:p>
          <a:p>
            <a:endParaRPr lang="en-US" dirty="0">
              <a:ea typeface="Open Sans" panose="020B0604020202020204" charset="0"/>
              <a:cs typeface="Open Sans" panose="020B0604020202020204" charset="0"/>
            </a:endParaRPr>
          </a:p>
          <a:p>
            <a:r>
              <a:rPr lang="en-US" dirty="0">
                <a:ea typeface="Open Sans" panose="020B0604020202020204" charset="0"/>
                <a:cs typeface="Open Sans" panose="020B0604020202020204" charset="0"/>
              </a:rPr>
              <a:t>We are the point of contact for landowners,</a:t>
            </a:r>
          </a:p>
          <a:p>
            <a:r>
              <a:rPr lang="en-US" dirty="0">
                <a:ea typeface="Open Sans" panose="020B0604020202020204" charset="0"/>
                <a:cs typeface="Open Sans" panose="020B0604020202020204" charset="0"/>
              </a:rPr>
              <a:t>local communities, governments and investors.</a:t>
            </a:r>
          </a:p>
          <a:p>
            <a:r>
              <a:rPr lang="en-US" dirty="0">
                <a:ea typeface="Open Sans" panose="020B0604020202020204" charset="0"/>
                <a:cs typeface="Open Sans" panose="020B0604020202020204" charset="0"/>
              </a:rPr>
              <a:t>We also help our partners with existing projects. </a:t>
            </a:r>
          </a:p>
          <a:p>
            <a:r>
              <a:rPr lang="en-US" dirty="0">
                <a:ea typeface="Open Sans" panose="020B0604020202020204" charset="0"/>
                <a:cs typeface="Open Sans" panose="020B0604020202020204" charset="0"/>
              </a:rPr>
              <a:t>Extensive experience, transparency, fairness and</a:t>
            </a:r>
          </a:p>
          <a:p>
            <a:r>
              <a:rPr lang="en-US" dirty="0">
                <a:ea typeface="Open Sans" panose="020B0604020202020204" charset="0"/>
                <a:cs typeface="Open Sans" panose="020B0604020202020204" charset="0"/>
              </a:rPr>
              <a:t>proven project management skills are the foundation </a:t>
            </a:r>
          </a:p>
          <a:p>
            <a:r>
              <a:rPr lang="en-US" dirty="0">
                <a:ea typeface="Open Sans" panose="020B0604020202020204" charset="0"/>
                <a:cs typeface="Open Sans" panose="020B0604020202020204" charset="0"/>
              </a:rPr>
              <a:t>of our work.</a:t>
            </a:r>
            <a:br>
              <a:rPr lang="de-DE" dirty="0">
                <a:ea typeface="Open Sans" panose="020B0604020202020204" charset="0"/>
                <a:cs typeface="Open Sans" panose="020B0604020202020204" charset="0"/>
              </a:rPr>
            </a:br>
            <a:endParaRPr lang="de-DE" dirty="0">
              <a:ea typeface="Open Sans" panose="020B0604020202020204" charset="0"/>
              <a:cs typeface="Open Sans" panose="020B0604020202020204" charset="0"/>
            </a:endParaRPr>
          </a:p>
          <a:p>
            <a:r>
              <a:rPr lang="de-DE" b="1" dirty="0" err="1">
                <a:solidFill>
                  <a:srgbClr val="00807E"/>
                </a:solidFill>
                <a:ea typeface="Open Sans" panose="020B0604020202020204" charset="0"/>
                <a:cs typeface="Open Sans" panose="020B0604020202020204" charset="0"/>
              </a:rPr>
              <a:t>Personally</a:t>
            </a:r>
            <a:r>
              <a:rPr lang="de-DE" b="1" dirty="0">
                <a:solidFill>
                  <a:srgbClr val="00807E"/>
                </a:solidFill>
                <a:ea typeface="Open Sans" panose="020B0604020202020204" charset="0"/>
                <a:cs typeface="Open Sans" panose="020B0604020202020204" charset="0"/>
              </a:rPr>
              <a:t>. Innovative. </a:t>
            </a:r>
            <a:r>
              <a:rPr lang="de-DE" b="1" dirty="0" err="1">
                <a:solidFill>
                  <a:srgbClr val="00807E"/>
                </a:solidFill>
                <a:ea typeface="Open Sans" panose="020B0604020202020204" charset="0"/>
                <a:cs typeface="Open Sans" panose="020B0604020202020204" charset="0"/>
              </a:rPr>
              <a:t>Reliable</a:t>
            </a:r>
            <a:r>
              <a:rPr lang="de-DE" b="1" dirty="0">
                <a:solidFill>
                  <a:srgbClr val="00807E"/>
                </a:solidFill>
                <a:ea typeface="Open Sans" panose="020B0604020202020204" charset="0"/>
                <a:cs typeface="Open Sans" panose="020B0604020202020204" charset="0"/>
              </a:rPr>
              <a:t>.</a:t>
            </a:r>
          </a:p>
          <a:p>
            <a:endParaRPr lang="de-DE" b="1" spc="100" dirty="0">
              <a:solidFill>
                <a:srgbClr val="00807E"/>
              </a:solidFill>
              <a:ea typeface="Open Sans" panose="020B0604020202020204" charset="0"/>
              <a:cs typeface="Open Sans" panose="020B0604020202020204" charset="0"/>
            </a:endParaRPr>
          </a:p>
          <a:p>
            <a:endParaRPr lang="en-US" b="1" spc="100" dirty="0">
              <a:solidFill>
                <a:srgbClr val="00807E"/>
              </a:solidFill>
              <a:ea typeface="Open Sans" panose="020B0604020202020204" charset="0"/>
              <a:cs typeface="Open Sans" panose="020B0604020202020204" charset="0"/>
            </a:endParaRPr>
          </a:p>
        </p:txBody>
      </p:sp>
      <p:sp>
        <p:nvSpPr>
          <p:cNvPr id="7" name="Textfeld 6"/>
          <p:cNvSpPr txBox="1"/>
          <p:nvPr/>
        </p:nvSpPr>
        <p:spPr>
          <a:xfrm>
            <a:off x="16075025" y="6000750"/>
            <a:ext cx="6686550" cy="5293757"/>
          </a:xfrm>
          <a:prstGeom prst="rect">
            <a:avLst/>
          </a:prstGeom>
          <a:noFill/>
        </p:spPr>
        <p:txBody>
          <a:bodyPr wrap="square" rtlCol="0">
            <a:spAutoFit/>
          </a:bodyPr>
          <a:lstStyle/>
          <a:p>
            <a:pPr algn="ctr"/>
            <a:r>
              <a:rPr lang="de-DE" sz="2800" b="1" i="1" spc="100" dirty="0">
                <a:solidFill>
                  <a:srgbClr val="00807E"/>
                </a:solidFill>
                <a:ea typeface="Open Sans" panose="020B0604020202020204" charset="0"/>
                <a:cs typeface="Open Sans" panose="020B0604020202020204" charset="0"/>
              </a:rPr>
              <a:t>MICHAEL KNAPE</a:t>
            </a:r>
            <a:br>
              <a:rPr lang="de-DE" sz="2400" b="1" i="1" spc="100" dirty="0">
                <a:solidFill>
                  <a:srgbClr val="00807E"/>
                </a:solidFill>
                <a:ea typeface="Open Sans" panose="020B0604020202020204" charset="0"/>
                <a:cs typeface="Open Sans" panose="020B0604020202020204" charset="0"/>
              </a:rPr>
            </a:br>
            <a:r>
              <a:rPr lang="de-DE" sz="2200" dirty="0">
                <a:ea typeface="Open Sans" panose="020B0604020202020204" charset="0"/>
                <a:cs typeface="Open Sans" panose="020B0604020202020204" charset="0"/>
              </a:rPr>
              <a:t>Mayor </a:t>
            </a:r>
            <a:r>
              <a:rPr lang="de-DE" sz="2200" dirty="0" err="1">
                <a:ea typeface="Open Sans" panose="020B0604020202020204" charset="0"/>
                <a:cs typeface="Open Sans" panose="020B0604020202020204" charset="0"/>
              </a:rPr>
              <a:t>of</a:t>
            </a:r>
            <a:r>
              <a:rPr lang="de-DE" sz="2200" dirty="0">
                <a:ea typeface="Open Sans" panose="020B0604020202020204" charset="0"/>
                <a:cs typeface="Open Sans" panose="020B0604020202020204" charset="0"/>
              </a:rPr>
              <a:t> Treuenbrietzen</a:t>
            </a:r>
          </a:p>
          <a:p>
            <a:pPr algn="ctr"/>
            <a:endParaRPr lang="de-DE" sz="2400" dirty="0">
              <a:ea typeface="Open Sans" panose="020B0604020202020204" charset="0"/>
              <a:cs typeface="Open Sans" panose="020B0604020202020204" charset="0"/>
            </a:endParaRPr>
          </a:p>
          <a:p>
            <a:pPr algn="ctr"/>
            <a:endParaRPr lang="de-DE" sz="2400" i="1" dirty="0"/>
          </a:p>
          <a:p>
            <a:pPr algn="ctr"/>
            <a:endParaRPr lang="de-DE" sz="2400" i="1" dirty="0"/>
          </a:p>
          <a:p>
            <a:pPr algn="ctr"/>
            <a:r>
              <a:rPr lang="en-US" sz="2400" i="1" dirty="0"/>
              <a:t>With </a:t>
            </a:r>
            <a:r>
              <a:rPr lang="en-US" sz="2400" i="1" dirty="0" err="1"/>
              <a:t>Energiequelle</a:t>
            </a:r>
            <a:r>
              <a:rPr lang="en-US" sz="2400" i="1" dirty="0"/>
              <a:t>, we have an open and long-sighted partner at our side that we can deal with as equals. I greatly appreciate their reliability, experience and cooperative attitude, together with their well-developed ability to respect the ‘unique essence’ of our town and the surrounding villages. And this view is shared by the entire community. Working together, we have paved the way for a new</a:t>
            </a:r>
          </a:p>
          <a:p>
            <a:pPr algn="ctr"/>
            <a:r>
              <a:rPr lang="de-DE" sz="2400" i="1" dirty="0" err="1"/>
              <a:t>future</a:t>
            </a:r>
            <a:r>
              <a:rPr lang="de-DE" sz="2400" i="1" dirty="0"/>
              <a:t> in </a:t>
            </a:r>
            <a:r>
              <a:rPr lang="de-DE" sz="2400" i="1" dirty="0" err="1"/>
              <a:t>Treuenbritzen</a:t>
            </a:r>
            <a:r>
              <a:rPr lang="de-DE" sz="2400" i="1" dirty="0"/>
              <a:t> </a:t>
            </a:r>
            <a:r>
              <a:rPr lang="de-DE" sz="2400" i="1" dirty="0" err="1"/>
              <a:t>and</a:t>
            </a:r>
            <a:r>
              <a:rPr lang="de-DE" sz="2400" i="1" dirty="0"/>
              <a:t> Germany!</a:t>
            </a:r>
            <a:endParaRPr lang="de-DE" sz="24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7517" y="2905685"/>
            <a:ext cx="2901265" cy="295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0" y="6858000"/>
            <a:ext cx="5410200" cy="74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a:extLst>
              <a:ext uri="{FF2B5EF4-FFF2-40B4-BE49-F238E27FC236}">
                <a16:creationId xmlns:a16="http://schemas.microsoft.com/office/drawing/2014/main" id="{9B0FDBAA-D4DF-D85A-6E28-0D902941F64B}"/>
              </a:ext>
            </a:extLst>
          </p:cNvPr>
          <p:cNvSpPr/>
          <p:nvPr/>
        </p:nvSpPr>
        <p:spPr>
          <a:xfrm>
            <a:off x="1139350" y="2099680"/>
            <a:ext cx="1289539" cy="1289539"/>
          </a:xfrm>
          <a:prstGeom prst="ellipse">
            <a:avLst/>
          </a:prstGeom>
          <a:solidFill>
            <a:srgbClr val="017C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8">
            <a:extLst>
              <a:ext uri="{FF2B5EF4-FFF2-40B4-BE49-F238E27FC236}">
                <a16:creationId xmlns:a16="http://schemas.microsoft.com/office/drawing/2014/main" id="{A19BE00F-DC11-5259-BFFC-C4CCE51E4C4D}"/>
              </a:ext>
            </a:extLst>
          </p:cNvPr>
          <p:cNvSpPr txBox="1"/>
          <p:nvPr/>
        </p:nvSpPr>
        <p:spPr>
          <a:xfrm>
            <a:off x="2880952" y="2260964"/>
            <a:ext cx="18084394" cy="2123658"/>
          </a:xfrm>
          <a:prstGeom prst="rect">
            <a:avLst/>
          </a:prstGeom>
          <a:noFill/>
        </p:spPr>
        <p:txBody>
          <a:bodyPr wrap="square" rtlCol="0">
            <a:spAutoFit/>
          </a:bodyPr>
          <a:lstStyle/>
          <a:p>
            <a:r>
              <a:rPr lang="de-DE" sz="6600" spc="100" dirty="0">
                <a:solidFill>
                  <a:srgbClr val="00807E"/>
                </a:solidFill>
                <a:ea typeface="Open Sans" pitchFamily="34" charset="0"/>
                <a:cs typeface="Open Sans" pitchFamily="34" charset="0"/>
              </a:rPr>
              <a:t>Project </a:t>
            </a:r>
            <a:r>
              <a:rPr lang="de-DE" sz="6600" b="1" spc="100" dirty="0" err="1">
                <a:solidFill>
                  <a:srgbClr val="00807E"/>
                </a:solidFill>
                <a:ea typeface="Open Sans" pitchFamily="34" charset="0"/>
                <a:cs typeface="Open Sans" pitchFamily="34" charset="0"/>
              </a:rPr>
              <a:t>development</a:t>
            </a:r>
            <a:endParaRPr lang="en-US" sz="6600" b="1" spc="100" dirty="0">
              <a:solidFill>
                <a:srgbClr val="00807E"/>
              </a:solidFill>
              <a:ea typeface="Open Sans" pitchFamily="34" charset="0"/>
              <a:cs typeface="Open Sans" pitchFamily="34" charset="0"/>
            </a:endParaRPr>
          </a:p>
          <a:p>
            <a:endParaRPr lang="en-US" sz="6600" spc="100" dirty="0">
              <a:solidFill>
                <a:srgbClr val="00807E"/>
              </a:solidFill>
              <a:ea typeface="Open Sans" pitchFamily="34" charset="0"/>
              <a:cs typeface="Open Sans" pitchFamily="34" charset="0"/>
            </a:endParaRPr>
          </a:p>
        </p:txBody>
      </p:sp>
      <p:pic>
        <p:nvPicPr>
          <p:cNvPr id="6" name="Grafik 5">
            <a:extLst>
              <a:ext uri="{FF2B5EF4-FFF2-40B4-BE49-F238E27FC236}">
                <a16:creationId xmlns:a16="http://schemas.microsoft.com/office/drawing/2014/main" id="{52D6FC94-C94F-2A37-4C9F-D32BE6FB73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5642" y="2315135"/>
            <a:ext cx="876953" cy="876953"/>
          </a:xfrm>
          <a:prstGeom prst="rect">
            <a:avLst/>
          </a:prstGeom>
        </p:spPr>
      </p:pic>
    </p:spTree>
    <p:extLst>
      <p:ext uri="{BB962C8B-B14F-4D97-AF65-F5344CB8AC3E}">
        <p14:creationId xmlns:p14="http://schemas.microsoft.com/office/powerpoint/2010/main" val="316169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c13095-a87c-4c97-8c14-90be3112ba59">
      <Terms xmlns="http://schemas.microsoft.com/office/infopath/2007/PartnerControls"/>
    </lcf76f155ced4ddcb4097134ff3c332f>
    <TaxCatchAll xmlns="de5f248a-d26c-4e28-808f-e067c924ba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A5A2525690E4C40BCCDDD09D56DD0D2" ma:contentTypeVersion="18" ma:contentTypeDescription="Ein neues Dokument erstellen." ma:contentTypeScope="" ma:versionID="8404036fb2d3bbbce861193f068f0915">
  <xsd:schema xmlns:xsd="http://www.w3.org/2001/XMLSchema" xmlns:xs="http://www.w3.org/2001/XMLSchema" xmlns:p="http://schemas.microsoft.com/office/2006/metadata/properties" xmlns:ns2="62c13095-a87c-4c97-8c14-90be3112ba59" xmlns:ns3="de5f248a-d26c-4e28-808f-e067c924ba1d" targetNamespace="http://schemas.microsoft.com/office/2006/metadata/properties" ma:root="true" ma:fieldsID="ca08be78e198c8ac8c410be30b53e985" ns2:_="" ns3:_="">
    <xsd:import namespace="62c13095-a87c-4c97-8c14-90be3112ba59"/>
    <xsd:import namespace="de5f248a-d26c-4e28-808f-e067c924ba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c13095-a87c-4c97-8c14-90be3112ba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28d4b0d4-2213-409f-87f3-473b3eeefa4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5f248a-d26c-4e28-808f-e067c924ba1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dabe57d-55af-4116-8769-c038f4b8cc8d}" ma:internalName="TaxCatchAll" ma:showField="CatchAllData" ma:web="de5f248a-d26c-4e28-808f-e067c924ba1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5482BA-A2B6-4ACF-9FD4-A15838D3FEFC}">
  <ds:schemaRefs>
    <ds:schemaRef ds:uri="http://schemas.microsoft.com/office/2006/metadata/properties"/>
    <ds:schemaRef ds:uri="http://schemas.microsoft.com/office/infopath/2007/PartnerControls"/>
    <ds:schemaRef ds:uri="62c13095-a87c-4c97-8c14-90be3112ba59"/>
    <ds:schemaRef ds:uri="de5f248a-d26c-4e28-808f-e067c924ba1d"/>
  </ds:schemaRefs>
</ds:datastoreItem>
</file>

<file path=customXml/itemProps2.xml><?xml version="1.0" encoding="utf-8"?>
<ds:datastoreItem xmlns:ds="http://schemas.openxmlformats.org/officeDocument/2006/customXml" ds:itemID="{949D0820-ACF4-48A7-97FB-FC5C5A419354}">
  <ds:schemaRefs>
    <ds:schemaRef ds:uri="http://schemas.microsoft.com/sharepoint/v3/contenttype/forms"/>
  </ds:schemaRefs>
</ds:datastoreItem>
</file>

<file path=customXml/itemProps3.xml><?xml version="1.0" encoding="utf-8"?>
<ds:datastoreItem xmlns:ds="http://schemas.openxmlformats.org/officeDocument/2006/customXml" ds:itemID="{0F76EA22-FFBA-477D-AD2B-176653F8A0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c13095-a87c-4c97-8c14-90be3112ba59"/>
    <ds:schemaRef ds:uri="de5f248a-d26c-4e28-808f-e067c924ba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1462</Words>
  <Application>Microsoft Office PowerPoint</Application>
  <PresentationFormat>Benutzerdefiniert</PresentationFormat>
  <Paragraphs>194</Paragraphs>
  <Slides>20</Slides>
  <Notes>4</Notes>
  <HiddenSlides>0</HiddenSlides>
  <MMClips>0</MMClips>
  <ScaleCrop>false</ScaleCrop>
  <HeadingPairs>
    <vt:vector size="4" baseType="variant">
      <vt:variant>
        <vt:lpstr>Design</vt:lpstr>
      </vt:variant>
      <vt:variant>
        <vt:i4>2</vt:i4>
      </vt:variant>
      <vt:variant>
        <vt:lpstr>Folientitel</vt:lpstr>
      </vt:variant>
      <vt:variant>
        <vt:i4>20</vt:i4>
      </vt:variant>
    </vt:vector>
  </HeadingPairs>
  <TitlesOfParts>
    <vt:vector size="22" baseType="lpstr">
      <vt:lpstr>1_Office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Judith Bürger</cp:lastModifiedBy>
  <cp:revision>860</cp:revision>
  <dcterms:created xsi:type="dcterms:W3CDTF">2014-09-26T10:57:37Z</dcterms:created>
  <dcterms:modified xsi:type="dcterms:W3CDTF">2024-04-12T05:19:05Z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0x010100EA5A2525690E4C40BCCDDD09D56DD0D2</vt:lpwstr>
  </property>
  <property fmtid="{D5CDD505-2E9C-101B-9397-08002B2CF9AE}" pid="3" name="MediaServiceImageTags">
    <vt:lpwstr/>
  </property>
</Properties>
</file>