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48" r:id="rId5"/>
    <p:sldMasterId id="2147483751" r:id="rId6"/>
    <p:sldMasterId id="2147483754" r:id="rId7"/>
    <p:sldMasterId id="2147483757" r:id="rId8"/>
    <p:sldMasterId id="2147483760" r:id="rId9"/>
    <p:sldMasterId id="2147483763" r:id="rId10"/>
    <p:sldMasterId id="2147483766" r:id="rId11"/>
    <p:sldMasterId id="2147483769" r:id="rId12"/>
    <p:sldMasterId id="2147483772" r:id="rId13"/>
    <p:sldMasterId id="2147483775" r:id="rId14"/>
    <p:sldMasterId id="2147483778" r:id="rId15"/>
    <p:sldMasterId id="2147483781" r:id="rId16"/>
  </p:sldMasterIdLst>
  <p:notesMasterIdLst>
    <p:notesMasterId r:id="rId37"/>
  </p:notesMasterIdLst>
  <p:sldIdLst>
    <p:sldId id="311" r:id="rId17"/>
    <p:sldId id="265" r:id="rId18"/>
    <p:sldId id="315" r:id="rId19"/>
    <p:sldId id="314" r:id="rId20"/>
    <p:sldId id="316" r:id="rId21"/>
    <p:sldId id="318" r:id="rId22"/>
    <p:sldId id="331" r:id="rId23"/>
    <p:sldId id="319" r:id="rId24"/>
    <p:sldId id="328" r:id="rId25"/>
    <p:sldId id="320" r:id="rId26"/>
    <p:sldId id="329" r:id="rId27"/>
    <p:sldId id="321" r:id="rId28"/>
    <p:sldId id="330" r:id="rId29"/>
    <p:sldId id="324" r:id="rId30"/>
    <p:sldId id="322" r:id="rId31"/>
    <p:sldId id="325" r:id="rId32"/>
    <p:sldId id="326" r:id="rId33"/>
    <p:sldId id="327" r:id="rId34"/>
    <p:sldId id="317" r:id="rId35"/>
    <p:sldId id="312" r:id="rId36"/>
  </p:sldIdLst>
  <p:sldSz cx="24384000" cy="13716000"/>
  <p:notesSz cx="6797675" cy="9926638"/>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0"/>
    <a:srgbClr val="00868A"/>
    <a:srgbClr val="00807E"/>
    <a:srgbClr val="008F96"/>
    <a:srgbClr val="009AA2"/>
    <a:srgbClr val="006168"/>
    <a:srgbClr val="33A9AF"/>
    <a:srgbClr val="F5F5F5"/>
    <a:srgbClr val="507392"/>
    <a:srgbClr val="338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8BC0D-3259-2376-95B0-F19DB6374715}" v="100" dt="2024-04-12T05:32:49.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4" autoAdjust="0"/>
    <p:restoredTop sz="89379" autoAdjust="0"/>
  </p:normalViewPr>
  <p:slideViewPr>
    <p:cSldViewPr snapToGrid="0">
      <p:cViewPr varScale="1">
        <p:scale>
          <a:sx n="56" d="100"/>
          <a:sy n="56" d="100"/>
        </p:scale>
        <p:origin x="54" y="42"/>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presProps" Target="presProps.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nart Jabben" userId="S::jabben@energiequelle.de::f6c0d022-cd8a-46c9-b348-20eda2a294d9" providerId="AD" clId="Web-{09D8BC0D-3259-2376-95B0-F19DB6374715}"/>
    <pc:docChg chg="modSld">
      <pc:chgData name="Lennart Jabben" userId="S::jabben@energiequelle.de::f6c0d022-cd8a-46c9-b348-20eda2a294d9" providerId="AD" clId="Web-{09D8BC0D-3259-2376-95B0-F19DB6374715}" dt="2024-04-12T05:32:47.426" v="63" actId="20577"/>
      <pc:docMkLst>
        <pc:docMk/>
      </pc:docMkLst>
      <pc:sldChg chg="addSp delSp modSp">
        <pc:chgData name="Lennart Jabben" userId="S::jabben@energiequelle.de::f6c0d022-cd8a-46c9-b348-20eda2a294d9" providerId="AD" clId="Web-{09D8BC0D-3259-2376-95B0-F19DB6374715}" dt="2024-04-12T05:30:23.519" v="13" actId="1076"/>
        <pc:sldMkLst>
          <pc:docMk/>
          <pc:sldMk cId="4154058259" sldId="316"/>
        </pc:sldMkLst>
        <pc:picChg chg="add del mod">
          <ac:chgData name="Lennart Jabben" userId="S::jabben@energiequelle.de::f6c0d022-cd8a-46c9-b348-20eda2a294d9" providerId="AD" clId="Web-{09D8BC0D-3259-2376-95B0-F19DB6374715}" dt="2024-04-12T05:30:11.081" v="9"/>
          <ac:picMkLst>
            <pc:docMk/>
            <pc:sldMk cId="4154058259" sldId="316"/>
            <ac:picMk id="3" creationId="{E5D77DD7-C5C4-D2D5-E2C8-1195321607E6}"/>
          </ac:picMkLst>
        </pc:picChg>
        <pc:picChg chg="del">
          <ac:chgData name="Lennart Jabben" userId="S::jabben@energiequelle.de::f6c0d022-cd8a-46c9-b348-20eda2a294d9" providerId="AD" clId="Web-{09D8BC0D-3259-2376-95B0-F19DB6374715}" dt="2024-04-12T05:29:01.862" v="0"/>
          <ac:picMkLst>
            <pc:docMk/>
            <pc:sldMk cId="4154058259" sldId="316"/>
            <ac:picMk id="7" creationId="{DF413A4C-48C4-074B-CEAA-F20E4DF57459}"/>
          </ac:picMkLst>
        </pc:picChg>
        <pc:picChg chg="add mod">
          <ac:chgData name="Lennart Jabben" userId="S::jabben@energiequelle.de::f6c0d022-cd8a-46c9-b348-20eda2a294d9" providerId="AD" clId="Web-{09D8BC0D-3259-2376-95B0-F19DB6374715}" dt="2024-04-12T05:30:23.519" v="13" actId="1076"/>
          <ac:picMkLst>
            <pc:docMk/>
            <pc:sldMk cId="4154058259" sldId="316"/>
            <ac:picMk id="9" creationId="{497C20D8-4BF9-EFD5-AB10-843C077ECBAF}"/>
          </ac:picMkLst>
        </pc:picChg>
      </pc:sldChg>
      <pc:sldChg chg="addSp delSp modSp">
        <pc:chgData name="Lennart Jabben" userId="S::jabben@energiequelle.de::f6c0d022-cd8a-46c9-b348-20eda2a294d9" providerId="AD" clId="Web-{09D8BC0D-3259-2376-95B0-F19DB6374715}" dt="2024-04-12T05:32:47.426" v="63" actId="20577"/>
        <pc:sldMkLst>
          <pc:docMk/>
          <pc:sldMk cId="3666044491" sldId="317"/>
        </pc:sldMkLst>
        <pc:spChg chg="add mod">
          <ac:chgData name="Lennart Jabben" userId="S::jabben@energiequelle.de::f6c0d022-cd8a-46c9-b348-20eda2a294d9" providerId="AD" clId="Web-{09D8BC0D-3259-2376-95B0-F19DB6374715}" dt="2024-04-12T05:32:47.426" v="63" actId="20577"/>
          <ac:spMkLst>
            <pc:docMk/>
            <pc:sldMk cId="3666044491" sldId="317"/>
            <ac:spMk id="4" creationId="{5B059B09-5288-A634-2C0B-56197D91FD50}"/>
          </ac:spMkLst>
        </pc:spChg>
        <pc:spChg chg="mod">
          <ac:chgData name="Lennart Jabben" userId="S::jabben@energiequelle.de::f6c0d022-cd8a-46c9-b348-20eda2a294d9" providerId="AD" clId="Web-{09D8BC0D-3259-2376-95B0-F19DB6374715}" dt="2024-04-12T05:31:54.472" v="28" actId="20577"/>
          <ac:spMkLst>
            <pc:docMk/>
            <pc:sldMk cId="3666044491" sldId="317"/>
            <ac:spMk id="6" creationId="{00000000-0000-0000-0000-000000000000}"/>
          </ac:spMkLst>
        </pc:spChg>
        <pc:picChg chg="add mod ord">
          <ac:chgData name="Lennart Jabben" userId="S::jabben@energiequelle.de::f6c0d022-cd8a-46c9-b348-20eda2a294d9" providerId="AD" clId="Web-{09D8BC0D-3259-2376-95B0-F19DB6374715}" dt="2024-04-12T05:31:16.894" v="19"/>
          <ac:picMkLst>
            <pc:docMk/>
            <pc:sldMk cId="3666044491" sldId="317"/>
            <ac:picMk id="2" creationId="{177D4CF7-C5CF-1389-BD99-4CAF542DC508}"/>
          </ac:picMkLst>
        </pc:picChg>
        <pc:picChg chg="del">
          <ac:chgData name="Lennart Jabben" userId="S::jabben@energiequelle.de::f6c0d022-cd8a-46c9-b348-20eda2a294d9" providerId="AD" clId="Web-{09D8BC0D-3259-2376-95B0-F19DB6374715}" dt="2024-04-12T05:30:32.534" v="15"/>
          <ac:picMkLst>
            <pc:docMk/>
            <pc:sldMk cId="3666044491" sldId="317"/>
            <ac:picMk id="3" creationId="{4912A3F6-9493-C911-4B90-F6B4942A2569}"/>
          </ac:picMkLst>
        </pc:picChg>
        <pc:picChg chg="del">
          <ac:chgData name="Lennart Jabben" userId="S::jabben@energiequelle.de::f6c0d022-cd8a-46c9-b348-20eda2a294d9" providerId="AD" clId="Web-{09D8BC0D-3259-2376-95B0-F19DB6374715}" dt="2024-04-12T05:30:30.800" v="14"/>
          <ac:picMkLst>
            <pc:docMk/>
            <pc:sldMk cId="3666044491" sldId="317"/>
            <ac:picMk id="2051" creationId="{00000000-0000-0000-0000-000000000000}"/>
          </ac:picMkLst>
        </pc:picChg>
      </pc:sldChg>
      <pc:sldChg chg="addSp delSp modSp">
        <pc:chgData name="Lennart Jabben" userId="S::jabben@energiequelle.de::f6c0d022-cd8a-46c9-b348-20eda2a294d9" providerId="AD" clId="Web-{09D8BC0D-3259-2376-95B0-F19DB6374715}" dt="2024-04-12T05:30:00.175" v="8" actId="1076"/>
        <pc:sldMkLst>
          <pc:docMk/>
          <pc:sldMk cId="79353467" sldId="330"/>
        </pc:sldMkLst>
        <pc:picChg chg="add mod">
          <ac:chgData name="Lennart Jabben" userId="S::jabben@energiequelle.de::f6c0d022-cd8a-46c9-b348-20eda2a294d9" providerId="AD" clId="Web-{09D8BC0D-3259-2376-95B0-F19DB6374715}" dt="2024-04-12T05:30:00.175" v="8" actId="1076"/>
          <ac:picMkLst>
            <pc:docMk/>
            <pc:sldMk cId="79353467" sldId="330"/>
            <ac:picMk id="4" creationId="{D3009941-DE80-819D-CD40-E572E62DF262}"/>
          </ac:picMkLst>
        </pc:picChg>
        <pc:picChg chg="del">
          <ac:chgData name="Lennart Jabben" userId="S::jabben@energiequelle.de::f6c0d022-cd8a-46c9-b348-20eda2a294d9" providerId="AD" clId="Web-{09D8BC0D-3259-2376-95B0-F19DB6374715}" dt="2024-04-12T05:29:47.753" v="4"/>
          <ac:picMkLst>
            <pc:docMk/>
            <pc:sldMk cId="79353467" sldId="330"/>
            <ac:picMk id="17" creationId="{E6DA09B8-959B-EFA5-5C4D-CEC7BE4A18F5}"/>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11-19T12:36:49.989" idx="1">
    <p:pos x="10" y="202"/>
    <p:text>I'd ask the client about the word "Leuchtturmprojekt". The translator hasn't translated it at all and I'm not sure what the exact meaning is when visiting the clients website either. This needs to be worked over a second time.</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4051A69-C562-4FC5-92DC-994CDC1376A2}" type="datetimeFigureOut">
              <a:rPr lang="en-US" smtClean="0"/>
              <a:pPr/>
              <a:t>4/11/2024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C747B73-6B03-4EF3-AD40-683CE00DABF6}" type="slidenum">
              <a:rPr lang="en-US" smtClean="0"/>
              <a:pPr/>
              <a:t>‹Nr.›</a:t>
            </a:fld>
            <a:endParaRPr lang="en-US"/>
          </a:p>
        </p:txBody>
      </p:sp>
    </p:spTree>
    <p:extLst>
      <p:ext uri="{BB962C8B-B14F-4D97-AF65-F5344CB8AC3E}">
        <p14:creationId xmlns:p14="http://schemas.microsoft.com/office/powerpoint/2010/main" val="13006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C747B73-6B03-4EF3-AD40-683CE00DABF6}" type="slidenum">
              <a:rPr lang="en-US" smtClean="0"/>
              <a:pPr/>
              <a:t>4</a:t>
            </a:fld>
            <a:endParaRPr lang="en-US"/>
          </a:p>
        </p:txBody>
      </p:sp>
    </p:spTree>
    <p:extLst>
      <p:ext uri="{BB962C8B-B14F-4D97-AF65-F5344CB8AC3E}">
        <p14:creationId xmlns:p14="http://schemas.microsoft.com/office/powerpoint/2010/main" val="231665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solidFill>
                  <a:srgbClr val="00757A"/>
                </a:solidFill>
                <a:latin typeface="Eurostile OT Heavy" pitchFamily="18" charset="0"/>
              </a:rPr>
              <a:t>Deutschland</a:t>
            </a:r>
          </a:p>
          <a:p>
            <a:r>
              <a:rPr lang="de-DE" sz="1200" dirty="0">
                <a:solidFill>
                  <a:schemeClr val="tx1"/>
                </a:solidFill>
                <a:latin typeface="Eurostile OT Heavy" pitchFamily="18" charset="0"/>
              </a:rPr>
              <a:t>Wind:       	   	</a:t>
            </a:r>
            <a:r>
              <a:rPr lang="de-DE" sz="1200" dirty="0">
                <a:solidFill>
                  <a:schemeClr val="tx1"/>
                </a:solidFill>
              </a:rPr>
              <a:t>609 Anlagen   (1042 MW)</a:t>
            </a:r>
          </a:p>
          <a:p>
            <a:r>
              <a:rPr lang="de-DE" sz="1200" dirty="0">
                <a:solidFill>
                  <a:schemeClr val="tx1"/>
                </a:solidFill>
                <a:latin typeface="Eurostile OT Heavy" pitchFamily="18" charset="0"/>
              </a:rPr>
              <a:t>PV: 	          	</a:t>
            </a:r>
            <a:r>
              <a:rPr lang="de-DE" sz="1200" dirty="0">
                <a:solidFill>
                  <a:schemeClr val="tx1"/>
                </a:solidFill>
              </a:rPr>
              <a:t>26 Anlagen      (58 MW)</a:t>
            </a:r>
          </a:p>
          <a:p>
            <a:r>
              <a:rPr lang="de-DE" sz="1200" dirty="0">
                <a:solidFill>
                  <a:schemeClr val="tx1"/>
                </a:solidFill>
                <a:latin typeface="Eurostile OT Black" pitchFamily="18" charset="0"/>
              </a:rPr>
              <a:t>Biogas:  		</a:t>
            </a:r>
            <a:r>
              <a:rPr lang="de-DE" sz="1200" dirty="0">
                <a:solidFill>
                  <a:schemeClr val="tx1"/>
                </a:solidFill>
              </a:rPr>
              <a:t>18 Anlagen      (11 MW)</a:t>
            </a:r>
          </a:p>
          <a:p>
            <a:r>
              <a:rPr lang="de-DE" sz="1200" dirty="0">
                <a:solidFill>
                  <a:schemeClr val="tx1"/>
                </a:solidFill>
                <a:latin typeface="Eurostile OT Heavy" pitchFamily="18" charset="0"/>
              </a:rPr>
              <a:t>Umspannwerke: 	</a:t>
            </a:r>
            <a:r>
              <a:rPr lang="de-DE" sz="1200" dirty="0">
                <a:solidFill>
                  <a:schemeClr val="tx1"/>
                </a:solidFill>
              </a:rPr>
              <a:t>18 Anlagen 	</a:t>
            </a:r>
            <a:r>
              <a:rPr lang="de-DE" sz="1200" baseline="0" dirty="0">
                <a:solidFill>
                  <a:schemeClr val="tx1"/>
                </a:solidFill>
              </a:rPr>
              <a:t>   </a:t>
            </a:r>
            <a:r>
              <a:rPr lang="de-DE" sz="1200" dirty="0">
                <a:solidFill>
                  <a:schemeClr val="tx1"/>
                </a:solidFill>
              </a:rPr>
              <a:t>(1.583 MVA</a:t>
            </a:r>
          </a:p>
          <a:p>
            <a:endParaRPr lang="de-DE" sz="1200" dirty="0">
              <a:solidFill>
                <a:schemeClr val="tx1"/>
              </a:solidFill>
            </a:endParaRPr>
          </a:p>
          <a:p>
            <a:r>
              <a:rPr lang="de-DE" sz="1200" b="1" dirty="0">
                <a:solidFill>
                  <a:srgbClr val="00757A"/>
                </a:solidFill>
                <a:latin typeface="Eurostile OT Heavy" pitchFamily="18" charset="0"/>
              </a:rPr>
              <a:t>Europa</a:t>
            </a:r>
          </a:p>
          <a:p>
            <a:r>
              <a:rPr lang="de-DE" sz="1200" dirty="0">
                <a:solidFill>
                  <a:schemeClr val="tx1"/>
                </a:solidFill>
                <a:latin typeface="Eurostile OT Heavy" pitchFamily="18" charset="0"/>
              </a:rPr>
              <a:t>Frankreich:   </a:t>
            </a:r>
            <a:r>
              <a:rPr lang="de-DE" sz="1200" dirty="0">
                <a:solidFill>
                  <a:schemeClr val="tx1"/>
                </a:solidFill>
              </a:rPr>
              <a:t>80 WEA (158 MW)</a:t>
            </a:r>
          </a:p>
          <a:p>
            <a:r>
              <a:rPr lang="de-DE" sz="1200" dirty="0">
                <a:solidFill>
                  <a:schemeClr val="tx1"/>
                </a:solidFill>
                <a:latin typeface="Eurostile OT Heavy" pitchFamily="18" charset="0"/>
              </a:rPr>
              <a:t>Italien: 	</a:t>
            </a:r>
            <a:r>
              <a:rPr lang="de-DE" sz="1200" dirty="0">
                <a:solidFill>
                  <a:schemeClr val="tx1"/>
                </a:solidFill>
              </a:rPr>
              <a:t>6 PV  (5,9 MW)</a:t>
            </a:r>
          </a:p>
          <a:p>
            <a:r>
              <a:rPr lang="de-DE" sz="1200" dirty="0">
                <a:solidFill>
                  <a:schemeClr val="tx1"/>
                </a:solidFill>
                <a:latin typeface="Eurostile OT Heavy" pitchFamily="18" charset="0"/>
              </a:rPr>
              <a:t>Spanien:       </a:t>
            </a:r>
            <a:r>
              <a:rPr lang="de-DE" sz="1200" dirty="0">
                <a:solidFill>
                  <a:schemeClr val="tx1"/>
                </a:solidFill>
              </a:rPr>
              <a:t>1 PV    (3,3 MW)</a:t>
            </a:r>
          </a:p>
          <a:p>
            <a:endParaRPr lang="de-DE" dirty="0"/>
          </a:p>
        </p:txBody>
      </p:sp>
      <p:sp>
        <p:nvSpPr>
          <p:cNvPr id="4" name="Foliennummernplatzhalter 3"/>
          <p:cNvSpPr>
            <a:spLocks noGrp="1"/>
          </p:cNvSpPr>
          <p:nvPr>
            <p:ph type="sldNum" sz="quarter" idx="10"/>
          </p:nvPr>
        </p:nvSpPr>
        <p:spPr/>
        <p:txBody>
          <a:bodyPr/>
          <a:lstStyle/>
          <a:p>
            <a:fld id="{8C747B73-6B03-4EF3-AD40-683CE00DABF6}" type="slidenum">
              <a:rPr lang="en-US" smtClean="0"/>
              <a:pPr/>
              <a:t>5</a:t>
            </a:fld>
            <a:endParaRPr lang="en-US"/>
          </a:p>
        </p:txBody>
      </p:sp>
    </p:spTree>
    <p:extLst>
      <p:ext uri="{BB962C8B-B14F-4D97-AF65-F5344CB8AC3E}">
        <p14:creationId xmlns:p14="http://schemas.microsoft.com/office/powerpoint/2010/main" val="178017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80000"/>
              </a:lnSpc>
              <a:buClr>
                <a:srgbClr val="00757A"/>
              </a:buClr>
              <a:buFont typeface="Arial" panose="020B0604020202020204" pitchFamily="34" charset="0"/>
              <a:buChar char="•"/>
            </a:pPr>
            <a:r>
              <a:rPr lang="de-DE" sz="1200" dirty="0">
                <a:solidFill>
                  <a:schemeClr val="tx1"/>
                </a:solidFill>
                <a:latin typeface="Eurostile OT" pitchFamily="18" charset="0"/>
              </a:rPr>
              <a:t>Energiekonzepte für Kommunen</a:t>
            </a:r>
          </a:p>
          <a:p>
            <a:pPr marL="285750" indent="-285750">
              <a:lnSpc>
                <a:spcPct val="80000"/>
              </a:lnSpc>
              <a:buClr>
                <a:srgbClr val="00757A"/>
              </a:buClr>
              <a:buFont typeface="Arial" panose="020B0604020202020204" pitchFamily="34" charset="0"/>
              <a:buChar char="•"/>
            </a:pPr>
            <a:r>
              <a:rPr lang="de-DE" sz="1200" dirty="0">
                <a:solidFill>
                  <a:schemeClr val="tx1"/>
                </a:solidFill>
                <a:latin typeface="Eurostile OT" pitchFamily="18" charset="0"/>
              </a:rPr>
              <a:t>Standortfindung und –</a:t>
            </a:r>
            <a:r>
              <a:rPr lang="de-DE" sz="1200" dirty="0" err="1">
                <a:solidFill>
                  <a:schemeClr val="tx1"/>
                </a:solidFill>
                <a:latin typeface="Eurostile OT" pitchFamily="18" charset="0"/>
              </a:rPr>
              <a:t>analyse</a:t>
            </a:r>
            <a:endParaRPr lang="de-DE" sz="1200" dirty="0">
              <a:solidFill>
                <a:schemeClr val="tx1"/>
              </a:solidFill>
              <a:latin typeface="Eurostile OT" pitchFamily="18" charset="0"/>
            </a:endParaRPr>
          </a:p>
          <a:p>
            <a:pPr marL="285750" indent="-285750">
              <a:lnSpc>
                <a:spcPct val="80000"/>
              </a:lnSpc>
              <a:buClr>
                <a:srgbClr val="00757A"/>
              </a:buClr>
              <a:buFont typeface="Arial" panose="020B0604020202020204" pitchFamily="34" charset="0"/>
              <a:buChar char="•"/>
            </a:pPr>
            <a:r>
              <a:rPr lang="de-DE" sz="1200" dirty="0">
                <a:solidFill>
                  <a:schemeClr val="tx1"/>
                </a:solidFill>
                <a:latin typeface="Eurostile OT" pitchFamily="18" charset="0"/>
              </a:rPr>
              <a:t>Grundstückssicherung</a:t>
            </a:r>
          </a:p>
          <a:p>
            <a:pPr marL="285750" indent="-285750">
              <a:lnSpc>
                <a:spcPct val="80000"/>
              </a:lnSpc>
              <a:buClr>
                <a:srgbClr val="00757A"/>
              </a:buClr>
              <a:buFont typeface="Arial" panose="020B0604020202020204" pitchFamily="34" charset="0"/>
              <a:buChar char="•"/>
            </a:pPr>
            <a:r>
              <a:rPr lang="de-DE" sz="1200" dirty="0">
                <a:solidFill>
                  <a:schemeClr val="tx1"/>
                </a:solidFill>
                <a:latin typeface="Eurostile OT" pitchFamily="18" charset="0"/>
              </a:rPr>
              <a:t>Projektplanung / Projektierung</a:t>
            </a:r>
          </a:p>
          <a:p>
            <a:pPr marL="285750" indent="-285750">
              <a:lnSpc>
                <a:spcPct val="80000"/>
              </a:lnSpc>
              <a:buClr>
                <a:srgbClr val="00757A"/>
              </a:buClr>
              <a:buFont typeface="Arial" panose="020B0604020202020204" pitchFamily="34" charset="0"/>
              <a:buChar char="•"/>
            </a:pPr>
            <a:r>
              <a:rPr lang="de-DE" sz="1200" dirty="0">
                <a:solidFill>
                  <a:schemeClr val="tx1"/>
                </a:solidFill>
                <a:latin typeface="Eurostile OT" pitchFamily="18" charset="0"/>
              </a:rPr>
              <a:t>Bauleitung und Errichtung</a:t>
            </a:r>
          </a:p>
          <a:p>
            <a:pPr marL="285750" indent="-285750">
              <a:lnSpc>
                <a:spcPct val="80000"/>
              </a:lnSpc>
              <a:buClr>
                <a:srgbClr val="00757A"/>
              </a:buClr>
              <a:buFont typeface="Arial" panose="020B0604020202020204" pitchFamily="34" charset="0"/>
              <a:buChar char="•"/>
            </a:pPr>
            <a:r>
              <a:rPr lang="de-DE" sz="1200" dirty="0">
                <a:solidFill>
                  <a:schemeClr val="tx1"/>
                </a:solidFill>
                <a:latin typeface="Eurostile OT" pitchFamily="18" charset="0"/>
              </a:rPr>
              <a:t>Netzplanung,- </a:t>
            </a:r>
            <a:r>
              <a:rPr lang="de-DE" sz="1200" dirty="0" err="1">
                <a:solidFill>
                  <a:schemeClr val="tx1"/>
                </a:solidFill>
                <a:latin typeface="Eurostile OT" pitchFamily="18" charset="0"/>
              </a:rPr>
              <a:t>realisierung</a:t>
            </a:r>
            <a:r>
              <a:rPr lang="de-DE" sz="1200" dirty="0">
                <a:solidFill>
                  <a:schemeClr val="tx1"/>
                </a:solidFill>
                <a:latin typeface="Eurostile OT" pitchFamily="18" charset="0"/>
              </a:rPr>
              <a:t> und –</a:t>
            </a:r>
            <a:r>
              <a:rPr lang="de-DE" sz="1200" dirty="0" err="1">
                <a:solidFill>
                  <a:schemeClr val="tx1"/>
                </a:solidFill>
                <a:latin typeface="Eurostile OT" pitchFamily="18" charset="0"/>
              </a:rPr>
              <a:t>anbindung</a:t>
            </a:r>
            <a:endParaRPr lang="de-DE" sz="1200" dirty="0">
              <a:solidFill>
                <a:schemeClr val="tx1"/>
              </a:solidFill>
              <a:latin typeface="Eurostile OT" pitchFamily="18" charset="0"/>
            </a:endParaRPr>
          </a:p>
          <a:p>
            <a:pPr marL="0" indent="0" algn="ctr">
              <a:lnSpc>
                <a:spcPct val="80000"/>
              </a:lnSpc>
            </a:pPr>
            <a:r>
              <a:rPr lang="de-DE" sz="1200" dirty="0">
                <a:solidFill>
                  <a:schemeClr val="tx1">
                    <a:lumMod val="65000"/>
                    <a:lumOff val="35000"/>
                  </a:schemeClr>
                </a:solidFill>
                <a:latin typeface="Eurostile OT" pitchFamily="18" charset="0"/>
                <a:cs typeface="Eurostile OT Heavy" pitchFamily="18" charset="0"/>
              </a:rPr>
              <a:t>			</a:t>
            </a:r>
            <a:endParaRPr lang="de-DE" sz="1200" dirty="0">
              <a:solidFill>
                <a:schemeClr val="tx1">
                  <a:lumMod val="65000"/>
                  <a:lumOff val="35000"/>
                </a:schemeClr>
              </a:solidFill>
              <a:latin typeface="Eurostile OT" pitchFamily="18" charset="0"/>
            </a:endParaRPr>
          </a:p>
          <a:p>
            <a:endParaRPr lang="de-DE" dirty="0"/>
          </a:p>
        </p:txBody>
      </p:sp>
      <p:sp>
        <p:nvSpPr>
          <p:cNvPr id="4" name="Foliennummernplatzhalter 3"/>
          <p:cNvSpPr>
            <a:spLocks noGrp="1"/>
          </p:cNvSpPr>
          <p:nvPr>
            <p:ph type="sldNum" sz="quarter" idx="10"/>
          </p:nvPr>
        </p:nvSpPr>
        <p:spPr/>
        <p:txBody>
          <a:bodyPr/>
          <a:lstStyle/>
          <a:p>
            <a:fld id="{8C747B73-6B03-4EF3-AD40-683CE00DABF6}" type="slidenum">
              <a:rPr lang="en-US" smtClean="0"/>
              <a:pPr/>
              <a:t>9</a:t>
            </a:fld>
            <a:endParaRPr lang="en-US"/>
          </a:p>
        </p:txBody>
      </p:sp>
    </p:spTree>
    <p:extLst>
      <p:ext uri="{BB962C8B-B14F-4D97-AF65-F5344CB8AC3E}">
        <p14:creationId xmlns:p14="http://schemas.microsoft.com/office/powerpoint/2010/main" val="120700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3244808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73" r:id="rId1"/>
    <p:sldLayoutId id="2147483774"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pic>
        <p:nvPicPr>
          <p:cNvPr id="5" name="Grafik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72" y="625904"/>
            <a:ext cx="5268685" cy="895676"/>
          </a:xfrm>
          <a:prstGeom prst="rect">
            <a:avLst/>
          </a:prstGeom>
        </p:spPr>
      </p:pic>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pic>
        <p:nvPicPr>
          <p:cNvPr id="6" name="Grafik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72" y="625904"/>
            <a:ext cx="5268685" cy="895676"/>
          </a:xfrm>
          <a:prstGeom prst="rect">
            <a:avLst/>
          </a:prstGeom>
        </p:spPr>
      </p:pic>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49" r:id="rId1"/>
    <p:sldLayoutId id="2147483750"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55" r:id="rId1"/>
    <p:sldLayoutId id="2147483756"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58" r:id="rId1"/>
    <p:sldLayoutId id="2147483759"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61" r:id="rId1"/>
    <p:sldLayoutId id="2147483762"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64" r:id="rId1"/>
    <p:sldLayoutId id="2147483765"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pic>
        <p:nvPicPr>
          <p:cNvPr id="8" name="Grafik 7" descr="eq_logo.jpg"/>
          <p:cNvPicPr>
            <a:picLocks noChangeAspect="1"/>
          </p:cNvPicPr>
          <p:nvPr/>
        </p:nvPicPr>
        <p:blipFill>
          <a:blip r:embed="rId5" cstate="print"/>
          <a:stretch>
            <a:fillRect/>
          </a:stretch>
        </p:blipFill>
        <p:spPr>
          <a:xfrm>
            <a:off x="969010" y="503554"/>
            <a:ext cx="6120694" cy="1101725"/>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67" r:id="rId1"/>
    <p:sldLayoutId id="2147483768"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4" cstate="print"/>
          <a:stretch>
            <a:fillRect/>
          </a:stretch>
        </p:blipFill>
        <p:spPr>
          <a:xfrm>
            <a:off x="-50800" y="0"/>
            <a:ext cx="457200" cy="13827512"/>
          </a:xfrm>
          <a:prstGeom prst="rect">
            <a:avLst/>
          </a:prstGeom>
        </p:spPr>
      </p:pic>
      <p:sp>
        <p:nvSpPr>
          <p:cNvPr id="10" name="Rechteck 9"/>
          <p:cNvSpPr/>
          <p:nvPr/>
        </p:nvSpPr>
        <p:spPr>
          <a:xfrm>
            <a:off x="1270000" y="2849677"/>
            <a:ext cx="18415000" cy="1200329"/>
          </a:xfrm>
          <a:prstGeom prst="rect">
            <a:avLst/>
          </a:prstGeom>
        </p:spPr>
        <p:txBody>
          <a:bodyPr wrap="square">
            <a:spAutoFit/>
          </a:bodyPr>
          <a:lstStyle/>
          <a:p>
            <a:endParaRPr lang="de-DE" b="1" spc="100" dirty="0">
              <a:solidFill>
                <a:srgbClr val="00807E"/>
              </a:solidFill>
              <a:latin typeface="Open Sans" panose="020B0604020202020204" charset="0"/>
              <a:ea typeface="Open Sans" panose="020B0604020202020204" charset="0"/>
              <a:cs typeface="Open Sans" panose="020B0604020202020204" charset="0"/>
            </a:endParaRPr>
          </a:p>
          <a:p>
            <a:endParaRPr lang="en-US" b="1" spc="100" dirty="0">
              <a:solidFill>
                <a:srgbClr val="00807E"/>
              </a:solidFill>
              <a:latin typeface="Open Sans" panose="020B0604020202020204" charset="0"/>
              <a:ea typeface="Open Sans" panose="020B0604020202020204" charset="0"/>
              <a:cs typeface="Open Sans" panose="020B0604020202020204" charset="0"/>
            </a:endParaRPr>
          </a:p>
        </p:txBody>
      </p:sp>
      <p:pic>
        <p:nvPicPr>
          <p:cNvPr id="6" name="Picture 2" descr="U:\EQ-Allgemein\EQ-Logo\_NEU\Finnisch_Französisch_Englisch_Schwedisch\energiequelle_sw_logo_transparent.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52500" y="719138"/>
            <a:ext cx="5238750"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770" r:id="rId1"/>
    <p:sldLayoutId id="2147483771" r:id="rId2"/>
  </p:sldLayoutIdLst>
  <p:txStyles>
    <p:titleStyle>
      <a:lvl1pPr algn="l" defTabSz="1828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eg"/><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F892598-13E4-B167-04CA-03BC68544BA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9855199" y="4268780"/>
            <a:ext cx="22049164" cy="22452023"/>
          </a:xfrm>
          <a:prstGeom prst="rect">
            <a:avLst/>
          </a:prstGeom>
        </p:spPr>
      </p:pic>
      <p:sp>
        <p:nvSpPr>
          <p:cNvPr id="5" name="Rechteck 4">
            <a:extLst>
              <a:ext uri="{FF2B5EF4-FFF2-40B4-BE49-F238E27FC236}">
                <a16:creationId xmlns:a16="http://schemas.microsoft.com/office/drawing/2014/main" id="{6E4F8AC0-DA0B-BC00-D553-60971B0C4571}"/>
              </a:ext>
            </a:extLst>
          </p:cNvPr>
          <p:cNvSpPr/>
          <p:nvPr/>
        </p:nvSpPr>
        <p:spPr>
          <a:xfrm>
            <a:off x="7772399" y="2449579"/>
            <a:ext cx="16748450" cy="5484746"/>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3BECACA0-8E73-5FF1-98BD-2E8F4BFDBF7B}"/>
              </a:ext>
            </a:extLst>
          </p:cNvPr>
          <p:cNvSpPr txBox="1"/>
          <p:nvPr/>
        </p:nvSpPr>
        <p:spPr>
          <a:xfrm>
            <a:off x="9517224" y="3191806"/>
            <a:ext cx="13843000" cy="4585871"/>
          </a:xfrm>
          <a:prstGeom prst="rect">
            <a:avLst/>
          </a:prstGeom>
          <a:noFill/>
        </p:spPr>
        <p:txBody>
          <a:bodyPr wrap="square" rtlCol="0">
            <a:spAutoFit/>
          </a:bodyPr>
          <a:lstStyle/>
          <a:p>
            <a:r>
              <a:rPr lang="de-DE" sz="8000" b="1" spc="100" dirty="0">
                <a:solidFill>
                  <a:schemeClr val="bg1"/>
                </a:solidFill>
                <a:ea typeface="Open Sans" pitchFamily="34" charset="0"/>
                <a:cs typeface="Open Sans" pitchFamily="34" charset="0"/>
              </a:rPr>
              <a:t>VI SKAPAR ENERGI</a:t>
            </a:r>
          </a:p>
          <a:p>
            <a:r>
              <a:rPr lang="de-DE" sz="8000" b="1" spc="100" dirty="0">
                <a:solidFill>
                  <a:schemeClr val="bg1"/>
                </a:solidFill>
                <a:ea typeface="Open Sans" pitchFamily="34" charset="0"/>
                <a:cs typeface="Open Sans" pitchFamily="34" charset="0"/>
              </a:rPr>
              <a:t>MED NATUREN SOM KÄLLA</a:t>
            </a:r>
          </a:p>
          <a:p>
            <a:endParaRPr lang="en-US" sz="6600" spc="100" dirty="0">
              <a:solidFill>
                <a:schemeClr val="bg1"/>
              </a:solidFill>
              <a:ea typeface="Open Sans" pitchFamily="34" charset="0"/>
              <a:cs typeface="Open Sans" pitchFamily="34" charset="0"/>
            </a:endParaRPr>
          </a:p>
          <a:p>
            <a:endParaRPr lang="de-DE" sz="6600" dirty="0">
              <a:solidFill>
                <a:schemeClr val="bg1"/>
              </a:solidFill>
            </a:endParaRPr>
          </a:p>
        </p:txBody>
      </p:sp>
      <p:sp>
        <p:nvSpPr>
          <p:cNvPr id="3" name="Textfeld 2">
            <a:extLst>
              <a:ext uri="{FF2B5EF4-FFF2-40B4-BE49-F238E27FC236}">
                <a16:creationId xmlns:a16="http://schemas.microsoft.com/office/drawing/2014/main" id="{EB1F687A-9121-4CC6-1278-99A3CA6C3670}"/>
              </a:ext>
            </a:extLst>
          </p:cNvPr>
          <p:cNvSpPr txBox="1"/>
          <p:nvPr/>
        </p:nvSpPr>
        <p:spPr>
          <a:xfrm>
            <a:off x="9517224" y="6486396"/>
            <a:ext cx="14866776" cy="2739211"/>
          </a:xfrm>
          <a:prstGeom prst="rect">
            <a:avLst/>
          </a:prstGeom>
          <a:noFill/>
        </p:spPr>
        <p:txBody>
          <a:bodyPr wrap="square" rtlCol="0">
            <a:spAutoFit/>
          </a:bodyPr>
          <a:lstStyle/>
          <a:p>
            <a:r>
              <a:rPr lang="de-DE" sz="4000" spc="100" dirty="0" err="1">
                <a:solidFill>
                  <a:schemeClr val="bg1"/>
                </a:solidFill>
                <a:latin typeface="+mj-lt"/>
                <a:ea typeface="Open Sans" pitchFamily="34" charset="0"/>
                <a:cs typeface="Open Sans" pitchFamily="34" charset="0"/>
              </a:rPr>
              <a:t>Innovativt</a:t>
            </a:r>
            <a:r>
              <a:rPr lang="de-DE" sz="4000" spc="100" dirty="0">
                <a:solidFill>
                  <a:schemeClr val="bg1"/>
                </a:solidFill>
                <a:latin typeface="+mj-lt"/>
                <a:ea typeface="Open Sans" pitchFamily="34" charset="0"/>
                <a:cs typeface="Open Sans" pitchFamily="34" charset="0"/>
              </a:rPr>
              <a:t> och </a:t>
            </a:r>
            <a:r>
              <a:rPr lang="de-DE" sz="4000" spc="100" dirty="0" err="1">
                <a:solidFill>
                  <a:schemeClr val="bg1"/>
                </a:solidFill>
                <a:latin typeface="+mj-lt"/>
                <a:ea typeface="Open Sans" pitchFamily="34" charset="0"/>
                <a:cs typeface="Open Sans" pitchFamily="34" charset="0"/>
              </a:rPr>
              <a:t>hallbart</a:t>
            </a:r>
            <a:r>
              <a:rPr lang="de-DE" sz="4000" spc="100" dirty="0">
                <a:solidFill>
                  <a:schemeClr val="bg1"/>
                </a:solidFill>
                <a:latin typeface="+mj-lt"/>
                <a:ea typeface="Open Sans" pitchFamily="34" charset="0"/>
                <a:cs typeface="Open Sans" pitchFamily="34" charset="0"/>
              </a:rPr>
              <a:t> – </a:t>
            </a:r>
            <a:r>
              <a:rPr lang="de-DE" sz="4000" spc="100" dirty="0" err="1">
                <a:solidFill>
                  <a:schemeClr val="bg1"/>
                </a:solidFill>
                <a:latin typeface="+mj-lt"/>
                <a:ea typeface="Open Sans" pitchFamily="34" charset="0"/>
                <a:cs typeface="Open Sans" pitchFamily="34" charset="0"/>
              </a:rPr>
              <a:t>eftersom</a:t>
            </a:r>
            <a:r>
              <a:rPr lang="de-DE" sz="4000" spc="100" dirty="0">
                <a:solidFill>
                  <a:schemeClr val="bg1"/>
                </a:solidFill>
                <a:latin typeface="+mj-lt"/>
                <a:ea typeface="Open Sans" pitchFamily="34" charset="0"/>
                <a:cs typeface="Open Sans" pitchFamily="34" charset="0"/>
              </a:rPr>
              <a:t> vi </a:t>
            </a:r>
            <a:r>
              <a:rPr lang="de-DE" sz="4000" spc="100" dirty="0" err="1">
                <a:solidFill>
                  <a:schemeClr val="bg1"/>
                </a:solidFill>
                <a:latin typeface="+mj-lt"/>
                <a:ea typeface="Open Sans" pitchFamily="34" charset="0"/>
                <a:cs typeface="Open Sans" pitchFamily="34" charset="0"/>
              </a:rPr>
              <a:t>värnar</a:t>
            </a:r>
            <a:r>
              <a:rPr lang="de-DE" sz="4000" spc="100" dirty="0">
                <a:solidFill>
                  <a:schemeClr val="bg1"/>
                </a:solidFill>
                <a:latin typeface="+mj-lt"/>
                <a:ea typeface="Open Sans" pitchFamily="34" charset="0"/>
                <a:cs typeface="Open Sans" pitchFamily="34" charset="0"/>
              </a:rPr>
              <a:t> </a:t>
            </a:r>
            <a:r>
              <a:rPr lang="de-DE" sz="4000" spc="100" dirty="0" err="1">
                <a:solidFill>
                  <a:schemeClr val="bg1"/>
                </a:solidFill>
                <a:latin typeface="+mj-lt"/>
                <a:ea typeface="Open Sans" pitchFamily="34" charset="0"/>
                <a:cs typeface="Open Sans" pitchFamily="34" charset="0"/>
              </a:rPr>
              <a:t>om</a:t>
            </a:r>
            <a:r>
              <a:rPr lang="de-DE" sz="4000" spc="100" dirty="0">
                <a:solidFill>
                  <a:schemeClr val="bg1"/>
                </a:solidFill>
                <a:latin typeface="+mj-lt"/>
                <a:ea typeface="Open Sans" pitchFamily="34" charset="0"/>
                <a:cs typeface="Open Sans" pitchFamily="34" charset="0"/>
              </a:rPr>
              <a:t> </a:t>
            </a:r>
            <a:r>
              <a:rPr lang="de-DE" sz="4000" spc="100" dirty="0" err="1">
                <a:solidFill>
                  <a:schemeClr val="bg1"/>
                </a:solidFill>
                <a:latin typeface="+mj-lt"/>
                <a:ea typeface="Open Sans" pitchFamily="34" charset="0"/>
                <a:cs typeface="Open Sans" pitchFamily="34" charset="0"/>
              </a:rPr>
              <a:t>framtiden</a:t>
            </a:r>
            <a:endParaRPr lang="de-DE" sz="4000" spc="100" dirty="0">
              <a:solidFill>
                <a:schemeClr val="bg1"/>
              </a:solidFill>
              <a:latin typeface="+mj-lt"/>
              <a:ea typeface="Open Sans" pitchFamily="34" charset="0"/>
              <a:cs typeface="Open Sans" pitchFamily="34" charset="0"/>
            </a:endParaRPr>
          </a:p>
          <a:p>
            <a:endParaRPr lang="en-US" sz="6600" spc="100" dirty="0">
              <a:solidFill>
                <a:schemeClr val="bg1"/>
              </a:solidFill>
              <a:ea typeface="Open Sans" pitchFamily="34" charset="0"/>
              <a:cs typeface="Open Sans" pitchFamily="34" charset="0"/>
            </a:endParaRPr>
          </a:p>
          <a:p>
            <a:endParaRPr lang="de-DE" sz="6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descr="eq_logo.jpg"/>
          <p:cNvPicPr>
            <a:picLocks noChangeAspect="1"/>
          </p:cNvPicPr>
          <p:nvPr/>
        </p:nvPicPr>
        <p:blipFill>
          <a:blip r:embed="rId2" cstate="print"/>
          <a:stretch>
            <a:fillRect/>
          </a:stretch>
        </p:blipFill>
        <p:spPr>
          <a:xfrm>
            <a:off x="969010" y="503631"/>
            <a:ext cx="6120694" cy="1101725"/>
          </a:xfrm>
          <a:prstGeom prst="rect">
            <a:avLst/>
          </a:prstGeom>
        </p:spPr>
      </p:pic>
      <p:pic>
        <p:nvPicPr>
          <p:cNvPr id="9219" name="Picture 3" descr="U:\Marketing\Shooting MA_August\KALLINCHEN_A-Wendrock_N-Netzel-00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0"/>
            <a:ext cx="23977600" cy="160058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1405733" y="2242406"/>
            <a:ext cx="18084394" cy="2123658"/>
          </a:xfrm>
          <a:prstGeom prst="rect">
            <a:avLst/>
          </a:prstGeom>
          <a:noFill/>
        </p:spPr>
        <p:txBody>
          <a:bodyPr wrap="square" rtlCol="0">
            <a:spAutoFit/>
          </a:bodyPr>
          <a:lstStyle/>
          <a:p>
            <a:r>
              <a:rPr lang="sv-SE" sz="6600" dirty="0">
                <a:solidFill>
                  <a:srgbClr val="00807E"/>
                </a:solidFill>
                <a:ea typeface="Open Sans" panose="020B0604020202020204" charset="0"/>
                <a:cs typeface="Open Sans" panose="020B0604020202020204" charset="0"/>
              </a:rPr>
              <a:t>        </a:t>
            </a:r>
            <a:r>
              <a:rPr lang="sv-SE" sz="6600" dirty="0">
                <a:solidFill>
                  <a:schemeClr val="bg1"/>
                </a:solidFill>
                <a:ea typeface="Open Sans" panose="020B0604020202020204" charset="0"/>
                <a:cs typeface="Open Sans" panose="020B0604020202020204" charset="0"/>
              </a:rPr>
              <a:t>Finansiering och försäljning</a:t>
            </a:r>
          </a:p>
          <a:p>
            <a:endParaRPr lang="en-US" sz="6600" spc="100" dirty="0">
              <a:solidFill>
                <a:srgbClr val="00807E"/>
              </a:solidFill>
              <a:ea typeface="Open Sans" panose="020B0604020202020204" charset="0"/>
              <a:cs typeface="Open Sans" panose="020B0604020202020204" charset="0"/>
            </a:endParaRPr>
          </a:p>
        </p:txBody>
      </p:sp>
      <p:sp>
        <p:nvSpPr>
          <p:cNvPr id="2" name="Ellipse 1">
            <a:extLst>
              <a:ext uri="{FF2B5EF4-FFF2-40B4-BE49-F238E27FC236}">
                <a16:creationId xmlns:a16="http://schemas.microsoft.com/office/drawing/2014/main" id="{AC5EABF9-2095-7F0F-B67A-CE1F438C5E6C}"/>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B4F03059-EA2D-8ACD-6D74-1E85ED426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733" y="2122830"/>
            <a:ext cx="1096420" cy="1096420"/>
          </a:xfrm>
          <a:prstGeom prst="rect">
            <a:avLst/>
          </a:prstGeom>
        </p:spPr>
      </p:pic>
    </p:spTree>
    <p:extLst>
      <p:ext uri="{BB962C8B-B14F-4D97-AF65-F5344CB8AC3E}">
        <p14:creationId xmlns:p14="http://schemas.microsoft.com/office/powerpoint/2010/main" val="15988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p:cNvSpPr/>
          <p:nvPr/>
        </p:nvSpPr>
        <p:spPr>
          <a:xfrm>
            <a:off x="1270000" y="4848285"/>
            <a:ext cx="13882914" cy="5632311"/>
          </a:xfrm>
          <a:prstGeom prst="rect">
            <a:avLst/>
          </a:prstGeom>
        </p:spPr>
        <p:txBody>
          <a:bodyPr wrap="square">
            <a:spAutoFit/>
          </a:bodyPr>
          <a:lstStyle/>
          <a:p>
            <a:r>
              <a:rPr lang="sv-SE" dirty="0">
                <a:latin typeface="+mj-lt"/>
                <a:ea typeface="Open Sans" panose="020B0604020202020204" charset="0"/>
                <a:cs typeface="Open Sans" panose="020B0604020202020204" charset="0"/>
              </a:rPr>
              <a:t>Vi har ett mycket bra kontaktnät och god ekonomi. </a:t>
            </a:r>
            <a:br>
              <a:rPr lang="sv-SE" dirty="0">
                <a:latin typeface="+mj-lt"/>
                <a:ea typeface="Open Sans" panose="020B0604020202020204" charset="0"/>
                <a:cs typeface="Open Sans" panose="020B0604020202020204" charset="0"/>
              </a:rPr>
            </a:br>
            <a:r>
              <a:rPr lang="sv-SE" dirty="0">
                <a:latin typeface="+mj-lt"/>
                <a:ea typeface="Open Sans" panose="020B0604020202020204" charset="0"/>
                <a:cs typeface="Open Sans" panose="020B0604020202020204" charset="0"/>
              </a:rPr>
              <a:t>Med flera kreditinstitut och investerare har vi ett mångårigt samarbete som präglas av ömsesidigt förtroende. </a:t>
            </a:r>
          </a:p>
          <a:p>
            <a:r>
              <a:rPr lang="sv-SE" dirty="0">
                <a:latin typeface="+mj-lt"/>
                <a:ea typeface="Open Sans" panose="020B0604020202020204" charset="0"/>
                <a:cs typeface="Open Sans" panose="020B0604020202020204" charset="0"/>
              </a:rPr>
              <a:t> </a:t>
            </a:r>
          </a:p>
          <a:p>
            <a:endParaRPr lang="de-DE" b="1" dirty="0">
              <a:solidFill>
                <a:srgbClr val="00807E"/>
              </a:solidFill>
              <a:ea typeface="Open Sans" panose="020B0604020202020204" charset="0"/>
              <a:cs typeface="Open Sans" panose="020B0604020202020204" charset="0"/>
            </a:endParaRPr>
          </a:p>
          <a:p>
            <a:br>
              <a:rPr lang="sv-SE" b="1" dirty="0">
                <a:solidFill>
                  <a:srgbClr val="00807E"/>
                </a:solidFill>
                <a:ea typeface="Open Sans" panose="020B0604020202020204" charset="0"/>
                <a:cs typeface="Open Sans" panose="020B0604020202020204" charset="0"/>
              </a:rPr>
            </a:br>
            <a:r>
              <a:rPr lang="sv-SE" b="1" dirty="0">
                <a:solidFill>
                  <a:srgbClr val="00807E"/>
                </a:solidFill>
                <a:ea typeface="Open Sans" panose="020B0604020202020204" charset="0"/>
                <a:cs typeface="Open Sans" panose="020B0604020202020204" charset="0"/>
              </a:rPr>
              <a:t>Skräddarsydd finansiering.</a:t>
            </a:r>
          </a:p>
          <a:p>
            <a:r>
              <a:rPr lang="sv-SE" b="1" dirty="0">
                <a:solidFill>
                  <a:srgbClr val="00807E"/>
                </a:solidFill>
                <a:ea typeface="Open Sans" panose="020B0604020202020204" charset="0"/>
                <a:cs typeface="Open Sans" panose="020B0604020202020204" charset="0"/>
              </a:rPr>
              <a:t>Både nationellt och internationellt.</a:t>
            </a: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10" name="Textfeld 9"/>
          <p:cNvSpPr txBox="1"/>
          <p:nvPr/>
        </p:nvSpPr>
        <p:spPr>
          <a:xfrm>
            <a:off x="15640050" y="5698099"/>
            <a:ext cx="6953250" cy="6063198"/>
          </a:xfrm>
          <a:prstGeom prst="rect">
            <a:avLst/>
          </a:prstGeom>
          <a:noFill/>
        </p:spPr>
        <p:txBody>
          <a:bodyPr wrap="square" rtlCol="0">
            <a:spAutoFit/>
          </a:bodyPr>
          <a:lstStyle/>
          <a:p>
            <a:pPr algn="ctr"/>
            <a:r>
              <a:rPr lang="sv-SE" sz="2800" b="1" i="1" dirty="0">
                <a:solidFill>
                  <a:srgbClr val="00807E"/>
                </a:solidFill>
                <a:latin typeface="+mj-lt"/>
                <a:ea typeface="Open Sans" panose="020B0604020202020204" charset="0"/>
                <a:cs typeface="Open Sans" panose="020B0604020202020204" charset="0"/>
              </a:rPr>
              <a:t>FRANK ELOY</a:t>
            </a:r>
            <a:br>
              <a:rPr lang="sv-SE" sz="2400" b="1" i="1" dirty="0">
                <a:solidFill>
                  <a:srgbClr val="00807E"/>
                </a:solidFill>
                <a:latin typeface="+mj-lt"/>
                <a:ea typeface="Open Sans" panose="020B0604020202020204" charset="0"/>
                <a:cs typeface="Open Sans" panose="020B0604020202020204" charset="0"/>
              </a:rPr>
            </a:br>
            <a:r>
              <a:rPr lang="sv-SE" sz="2200" dirty="0">
                <a:latin typeface="+mj-lt"/>
                <a:ea typeface="Open Sans" panose="020B0604020202020204" charset="0"/>
                <a:cs typeface="Open Sans" panose="020B0604020202020204" charset="0"/>
              </a:rPr>
              <a:t>Ledamot i styrelsen för SaarLB</a:t>
            </a:r>
          </a:p>
          <a:p>
            <a:pPr algn="ctr"/>
            <a:endParaRPr lang="de-DE" sz="2400" dirty="0">
              <a:latin typeface="+mj-lt"/>
              <a:ea typeface="Open Sans" panose="020B0604020202020204" charset="0"/>
              <a:cs typeface="Open Sans" panose="020B0604020202020204" charset="0"/>
            </a:endParaRPr>
          </a:p>
          <a:p>
            <a:pPr algn="ctr"/>
            <a:endParaRPr lang="de-DE" sz="2400" i="1" dirty="0">
              <a:latin typeface="+mj-lt"/>
            </a:endParaRPr>
          </a:p>
          <a:p>
            <a:pPr algn="ctr"/>
            <a:endParaRPr lang="de-DE" sz="2400" i="1" dirty="0">
              <a:latin typeface="+mj-lt"/>
            </a:endParaRPr>
          </a:p>
          <a:p>
            <a:pPr algn="ctr"/>
            <a:r>
              <a:rPr lang="sv-SE" sz="2400" i="1" dirty="0">
                <a:latin typeface="+mj-lt"/>
              </a:rPr>
              <a:t>Sedan 2003 medverkar vi aktivt i projekt inom förnybar energi. Med Energiequelle har vi ett framgångsrikt samarbete sedan drygt nio år. Under den perioden har anläggningar med en effekt på nästan 150 MW etablerats i Tyskland och Frankrike. Förutom hjälp med projektfinansiering har Energiequelle också varit företagskund hos oss i många år. </a:t>
            </a:r>
            <a:br>
              <a:rPr lang="sv-SE" sz="2400" i="1" dirty="0">
                <a:latin typeface="+mj-lt"/>
              </a:rPr>
            </a:br>
            <a:r>
              <a:rPr lang="sv-SE" sz="2400" i="1" dirty="0">
                <a:latin typeface="+mj-lt"/>
              </a:rPr>
              <a:t>Vårt samarbete präglas av professionellt utbyte och ömsesidigt förtroende. </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0" y="6555349"/>
            <a:ext cx="5410200" cy="74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4912" y="2630273"/>
            <a:ext cx="2782888" cy="294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18">
            <a:extLst>
              <a:ext uri="{FF2B5EF4-FFF2-40B4-BE49-F238E27FC236}">
                <a16:creationId xmlns:a16="http://schemas.microsoft.com/office/drawing/2014/main" id="{F2BFF0B9-FAE8-41A1-AEBD-CA32025F94A9}"/>
              </a:ext>
            </a:extLst>
          </p:cNvPr>
          <p:cNvSpPr txBox="1"/>
          <p:nvPr/>
        </p:nvSpPr>
        <p:spPr>
          <a:xfrm>
            <a:off x="1405733" y="2242406"/>
            <a:ext cx="18084394" cy="2123658"/>
          </a:xfrm>
          <a:prstGeom prst="rect">
            <a:avLst/>
          </a:prstGeom>
          <a:noFill/>
        </p:spPr>
        <p:txBody>
          <a:bodyPr wrap="square" rtlCol="0">
            <a:spAutoFit/>
          </a:bodyPr>
          <a:lstStyle/>
          <a:p>
            <a:r>
              <a:rPr lang="sv-SE" sz="6600" dirty="0">
                <a:solidFill>
                  <a:srgbClr val="007C80"/>
                </a:solidFill>
                <a:ea typeface="Open Sans" panose="020B0604020202020204" charset="0"/>
                <a:cs typeface="Open Sans" panose="020B0604020202020204" charset="0"/>
              </a:rPr>
              <a:t>        Finansiering och försäljning</a:t>
            </a:r>
          </a:p>
          <a:p>
            <a:endParaRPr lang="en-US" sz="6600" spc="100" dirty="0">
              <a:solidFill>
                <a:srgbClr val="007C80"/>
              </a:solidFill>
              <a:ea typeface="Open Sans" panose="020B0604020202020204" charset="0"/>
              <a:cs typeface="Open Sans" panose="020B0604020202020204" charset="0"/>
            </a:endParaRPr>
          </a:p>
        </p:txBody>
      </p:sp>
      <p:sp>
        <p:nvSpPr>
          <p:cNvPr id="5" name="Ellipse 4">
            <a:extLst>
              <a:ext uri="{FF2B5EF4-FFF2-40B4-BE49-F238E27FC236}">
                <a16:creationId xmlns:a16="http://schemas.microsoft.com/office/drawing/2014/main" id="{BFD0C5B8-B1B6-B0BC-58E3-314C67260271}"/>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9DDBBFBE-23D8-A1F3-11F1-3C016E1DE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733" y="2122830"/>
            <a:ext cx="1096420" cy="1096420"/>
          </a:xfrm>
          <a:prstGeom prst="rect">
            <a:avLst/>
          </a:prstGeom>
        </p:spPr>
      </p:pic>
    </p:spTree>
    <p:extLst>
      <p:ext uri="{BB962C8B-B14F-4D97-AF65-F5344CB8AC3E}">
        <p14:creationId xmlns:p14="http://schemas.microsoft.com/office/powerpoint/2010/main" val="186430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3" name="Picture 3" descr="U:\Marketing\Shooting Feldheim\Favoriten\TSF_Energiequelle_20160819_2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932385"/>
            <a:ext cx="27101596" cy="18076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8"/>
          <p:cNvSpPr txBox="1"/>
          <p:nvPr/>
        </p:nvSpPr>
        <p:spPr>
          <a:xfrm>
            <a:off x="1168807" y="2163547"/>
            <a:ext cx="18084394" cy="2123658"/>
          </a:xfrm>
          <a:prstGeom prst="rect">
            <a:avLst/>
          </a:prstGeom>
          <a:noFill/>
        </p:spPr>
        <p:txBody>
          <a:bodyPr wrap="square" rtlCol="0">
            <a:spAutoFit/>
          </a:bodyPr>
          <a:lstStyle/>
          <a:p>
            <a:r>
              <a:rPr lang="sv-SE" sz="6600" dirty="0">
                <a:solidFill>
                  <a:srgbClr val="00807E"/>
                </a:solidFill>
                <a:ea typeface="Open Sans" pitchFamily="34" charset="0"/>
                <a:cs typeface="Open Sans" pitchFamily="34" charset="0"/>
              </a:rPr>
              <a:t>        </a:t>
            </a:r>
            <a:r>
              <a:rPr lang="sv-SE" sz="6600" dirty="0">
                <a:solidFill>
                  <a:schemeClr val="bg1"/>
                </a:solidFill>
                <a:ea typeface="Open Sans" pitchFamily="34" charset="0"/>
                <a:cs typeface="Open Sans" pitchFamily="34" charset="0"/>
              </a:rPr>
              <a:t>Operativ ledning</a:t>
            </a:r>
          </a:p>
          <a:p>
            <a:endParaRPr lang="en-US" sz="6600" spc="100" dirty="0">
              <a:solidFill>
                <a:srgbClr val="00807E"/>
              </a:solidFill>
              <a:ea typeface="Open Sans" pitchFamily="34" charset="0"/>
              <a:cs typeface="Open Sans" pitchFamily="34" charset="0"/>
            </a:endParaRPr>
          </a:p>
        </p:txBody>
      </p:sp>
      <p:sp>
        <p:nvSpPr>
          <p:cNvPr id="2" name="Ellipse 1">
            <a:extLst>
              <a:ext uri="{FF2B5EF4-FFF2-40B4-BE49-F238E27FC236}">
                <a16:creationId xmlns:a16="http://schemas.microsoft.com/office/drawing/2014/main" id="{E368761D-4298-1936-7A2F-D63E093F9AC8}"/>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14578DBF-CBE6-1568-9336-95AFEA37C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106" y="2309351"/>
            <a:ext cx="916025" cy="916025"/>
          </a:xfrm>
          <a:prstGeom prst="rect">
            <a:avLst/>
          </a:prstGeom>
        </p:spPr>
      </p:pic>
    </p:spTree>
    <p:extLst>
      <p:ext uri="{BB962C8B-B14F-4D97-AF65-F5344CB8AC3E}">
        <p14:creationId xmlns:p14="http://schemas.microsoft.com/office/powerpoint/2010/main" val="21845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p:cNvSpPr/>
          <p:nvPr/>
        </p:nvSpPr>
        <p:spPr>
          <a:xfrm>
            <a:off x="1270407" y="4842309"/>
            <a:ext cx="9833022" cy="5632311"/>
          </a:xfrm>
          <a:prstGeom prst="rect">
            <a:avLst/>
          </a:prstGeom>
        </p:spPr>
        <p:txBody>
          <a:bodyPr wrap="square">
            <a:spAutoFit/>
          </a:bodyPr>
          <a:lstStyle/>
          <a:p>
            <a:r>
              <a:rPr lang="sv-SE" dirty="0">
                <a:latin typeface="+mj-lt"/>
                <a:ea typeface="Open Sans" panose="020B0604020202020204" charset="0"/>
                <a:cs typeface="Open Sans" panose="020B0604020202020204" charset="0"/>
              </a:rPr>
              <a:t>Vi tar hand om alla aspekter av anläggningarna – såväl de tekniska som de affärsmässiga.</a:t>
            </a:r>
          </a:p>
          <a:p>
            <a:r>
              <a:rPr lang="sv-SE" dirty="0">
                <a:latin typeface="+mj-lt"/>
                <a:ea typeface="Open Sans" panose="020B0604020202020204" charset="0"/>
                <a:cs typeface="Open Sans" panose="020B0604020202020204" charset="0"/>
              </a:rPr>
              <a:t>Support från A till Ö, dygnets alla timmar.</a:t>
            </a:r>
            <a:br>
              <a:rPr lang="sv-SE" dirty="0"/>
            </a:br>
            <a:br>
              <a:rPr lang="sv-SE" dirty="0"/>
            </a:br>
            <a:endParaRPr lang="sv-SE" dirty="0"/>
          </a:p>
          <a:p>
            <a:r>
              <a:rPr lang="sv-SE" b="1" dirty="0">
                <a:solidFill>
                  <a:srgbClr val="00807E"/>
                </a:solidFill>
                <a:ea typeface="Open Sans" panose="020B0604020202020204" charset="0"/>
                <a:cs typeface="Open Sans" panose="020B0604020202020204" charset="0"/>
              </a:rPr>
              <a:t>Kompetenta. </a:t>
            </a:r>
            <a:br>
              <a:rPr lang="sv-SE" b="1" dirty="0">
                <a:solidFill>
                  <a:srgbClr val="00807E"/>
                </a:solidFill>
                <a:ea typeface="Open Sans" panose="020B0604020202020204" charset="0"/>
                <a:cs typeface="Open Sans" panose="020B0604020202020204" charset="0"/>
              </a:rPr>
            </a:br>
            <a:r>
              <a:rPr lang="sv-SE" b="1" dirty="0">
                <a:solidFill>
                  <a:srgbClr val="00807E"/>
                </a:solidFill>
                <a:ea typeface="Open Sans" panose="020B0604020202020204" charset="0"/>
                <a:cs typeface="Open Sans" panose="020B0604020202020204" charset="0"/>
              </a:rPr>
              <a:t>Ansvarskännande. </a:t>
            </a:r>
            <a:br>
              <a:rPr lang="sv-SE" b="1" dirty="0">
                <a:solidFill>
                  <a:srgbClr val="00807E"/>
                </a:solidFill>
                <a:ea typeface="Open Sans" panose="020B0604020202020204" charset="0"/>
                <a:cs typeface="Open Sans" panose="020B0604020202020204" charset="0"/>
              </a:rPr>
            </a:br>
            <a:r>
              <a:rPr lang="sv-SE" b="1" dirty="0">
                <a:solidFill>
                  <a:srgbClr val="00807E"/>
                </a:solidFill>
                <a:ea typeface="Open Sans" panose="020B0604020202020204" charset="0"/>
                <a:cs typeface="Open Sans" panose="020B0604020202020204" charset="0"/>
              </a:rPr>
              <a:t>Professionella.</a:t>
            </a: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2" name="Rechteck 6"/>
          <p:cNvSpPr/>
          <p:nvPr/>
        </p:nvSpPr>
        <p:spPr>
          <a:xfrm rot="5400000">
            <a:off x="15435638" y="4789186"/>
            <a:ext cx="13774434" cy="4117293"/>
          </a:xfrm>
          <a:prstGeom prst="rect">
            <a:avLst/>
          </a:prstGeom>
          <a:solidFill>
            <a:srgbClr val="00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7C80"/>
              </a:solidFill>
            </a:endParaRPr>
          </a:p>
        </p:txBody>
      </p:sp>
      <p:sp>
        <p:nvSpPr>
          <p:cNvPr id="5" name="Textfeld 11"/>
          <p:cNvSpPr txBox="1"/>
          <p:nvPr/>
        </p:nvSpPr>
        <p:spPr>
          <a:xfrm>
            <a:off x="20330883" y="1459313"/>
            <a:ext cx="4050619" cy="1308050"/>
          </a:xfrm>
          <a:prstGeom prst="rect">
            <a:avLst/>
          </a:prstGeom>
          <a:noFill/>
        </p:spPr>
        <p:txBody>
          <a:bodyPr wrap="square" rtlCol="0">
            <a:spAutoFit/>
          </a:bodyPr>
          <a:lstStyle/>
          <a:p>
            <a:pPr algn="ctr"/>
            <a:r>
              <a:rPr lang="sv-SE" sz="2800" b="1" dirty="0">
                <a:solidFill>
                  <a:schemeClr val="bg1"/>
                </a:solidFill>
                <a:ea typeface="Open Sans" panose="020B0604020202020204" charset="0"/>
                <a:cs typeface="Open Sans" panose="020B0604020202020204" charset="0"/>
              </a:rPr>
              <a:t>Vindkraft</a:t>
            </a:r>
          </a:p>
          <a:p>
            <a:pPr algn="ctr"/>
            <a:r>
              <a:rPr lang="sv-SE" sz="1700" dirty="0">
                <a:solidFill>
                  <a:schemeClr val="bg1"/>
                </a:solidFill>
                <a:latin typeface="+mj-lt"/>
                <a:ea typeface="Open Sans" panose="020B0604020202020204" charset="0"/>
                <a:cs typeface="Open Sans" panose="020B0604020202020204" charset="0"/>
              </a:rPr>
              <a:t>746 vindkraftsanläggningar </a:t>
            </a:r>
            <a:br>
              <a:rPr lang="sv-SE" sz="1700" dirty="0">
                <a:solidFill>
                  <a:schemeClr val="bg1"/>
                </a:solidFill>
                <a:latin typeface="+mj-lt"/>
                <a:ea typeface="Open Sans" panose="020B0604020202020204" charset="0"/>
                <a:cs typeface="Open Sans" panose="020B0604020202020204" charset="0"/>
              </a:rPr>
            </a:br>
            <a:r>
              <a:rPr lang="sv-SE" sz="1700" dirty="0">
                <a:solidFill>
                  <a:schemeClr val="bg1"/>
                </a:solidFill>
                <a:latin typeface="+mj-lt"/>
                <a:ea typeface="Open Sans" panose="020B0604020202020204" charset="0"/>
                <a:cs typeface="Open Sans" panose="020B0604020202020204" charset="0"/>
              </a:rPr>
              <a:t>i Tyskland, Finland och Frankrike </a:t>
            </a:r>
          </a:p>
          <a:p>
            <a:pPr algn="ctr"/>
            <a:r>
              <a:rPr lang="sv-SE" sz="1700" dirty="0">
                <a:solidFill>
                  <a:schemeClr val="bg1"/>
                </a:solidFill>
                <a:latin typeface="+mj-lt"/>
                <a:ea typeface="Open Sans" panose="020B0604020202020204" charset="0"/>
                <a:cs typeface="Open Sans" panose="020B0604020202020204" charset="0"/>
              </a:rPr>
              <a:t>1 396 MW</a:t>
            </a:r>
          </a:p>
        </p:txBody>
      </p:sp>
      <p:sp>
        <p:nvSpPr>
          <p:cNvPr id="8" name="Textfeld 12"/>
          <p:cNvSpPr txBox="1"/>
          <p:nvPr/>
        </p:nvSpPr>
        <p:spPr>
          <a:xfrm>
            <a:off x="20531101" y="4349238"/>
            <a:ext cx="3605250" cy="1308050"/>
          </a:xfrm>
          <a:prstGeom prst="rect">
            <a:avLst/>
          </a:prstGeom>
          <a:noFill/>
        </p:spPr>
        <p:txBody>
          <a:bodyPr wrap="square" rtlCol="0">
            <a:spAutoFit/>
          </a:bodyPr>
          <a:lstStyle/>
          <a:p>
            <a:pPr algn="ctr"/>
            <a:r>
              <a:rPr lang="sv-SE" sz="2800" b="1" dirty="0">
                <a:solidFill>
                  <a:schemeClr val="bg1"/>
                </a:solidFill>
                <a:ea typeface="Open Sans" panose="020B0604020202020204" charset="0"/>
                <a:cs typeface="Open Sans" panose="020B0604020202020204" charset="0"/>
              </a:rPr>
              <a:t>Solcellssystem</a:t>
            </a:r>
          </a:p>
          <a:p>
            <a:pPr algn="ctr"/>
            <a:r>
              <a:rPr lang="sv-SE" sz="1700" dirty="0">
                <a:solidFill>
                  <a:schemeClr val="bg1"/>
                </a:solidFill>
                <a:latin typeface="+mj-lt"/>
                <a:ea typeface="Open Sans" panose="020B0604020202020204" charset="0"/>
                <a:cs typeface="Open Sans" panose="020B0604020202020204" charset="0"/>
              </a:rPr>
              <a:t>25 solcellsanläggningar</a:t>
            </a:r>
            <a:br>
              <a:rPr lang="sv-SE" sz="1700" dirty="0">
                <a:solidFill>
                  <a:schemeClr val="bg1"/>
                </a:solidFill>
                <a:latin typeface="+mj-lt"/>
                <a:ea typeface="Open Sans" panose="020B0604020202020204" charset="0"/>
                <a:cs typeface="Open Sans" panose="020B0604020202020204" charset="0"/>
              </a:rPr>
            </a:br>
            <a:r>
              <a:rPr lang="sv-SE" sz="1700" dirty="0">
                <a:solidFill>
                  <a:schemeClr val="bg1"/>
                </a:solidFill>
                <a:latin typeface="+mj-lt"/>
                <a:ea typeface="Open Sans" panose="020B0604020202020204" charset="0"/>
                <a:cs typeface="Open Sans" panose="020B0604020202020204" charset="0"/>
              </a:rPr>
              <a:t>i Tyskland och Frankrike</a:t>
            </a:r>
          </a:p>
          <a:p>
            <a:pPr algn="ctr"/>
            <a:r>
              <a:rPr lang="sv-SE" sz="1700" dirty="0">
                <a:solidFill>
                  <a:schemeClr val="bg1"/>
                </a:solidFill>
                <a:latin typeface="+mj-lt"/>
                <a:ea typeface="Open Sans" panose="020B0604020202020204" charset="0"/>
                <a:cs typeface="Open Sans" panose="020B0604020202020204" charset="0"/>
              </a:rPr>
              <a:t>83 MWp</a:t>
            </a:r>
          </a:p>
        </p:txBody>
      </p:sp>
      <p:sp>
        <p:nvSpPr>
          <p:cNvPr id="10" name="Textfeld 13"/>
          <p:cNvSpPr txBox="1"/>
          <p:nvPr/>
        </p:nvSpPr>
        <p:spPr>
          <a:xfrm>
            <a:off x="20388033" y="6867291"/>
            <a:ext cx="4050620" cy="1046440"/>
          </a:xfrm>
          <a:prstGeom prst="rect">
            <a:avLst/>
          </a:prstGeom>
          <a:noFill/>
        </p:spPr>
        <p:txBody>
          <a:bodyPr wrap="square" rtlCol="0">
            <a:spAutoFit/>
          </a:bodyPr>
          <a:lstStyle/>
          <a:p>
            <a:pPr algn="ctr"/>
            <a:r>
              <a:rPr lang="sv-SE" sz="2800" b="1" dirty="0">
                <a:solidFill>
                  <a:schemeClr val="bg1"/>
                </a:solidFill>
                <a:ea typeface="Open Sans" panose="020B0604020202020204" charset="0"/>
                <a:cs typeface="Open Sans" panose="020B0604020202020204" charset="0"/>
              </a:rPr>
              <a:t>Biogas</a:t>
            </a:r>
          </a:p>
          <a:p>
            <a:pPr algn="ctr"/>
            <a:r>
              <a:rPr lang="sv-SE" sz="1700" dirty="0">
                <a:solidFill>
                  <a:schemeClr val="bg1"/>
                </a:solidFill>
                <a:latin typeface="+mj-lt"/>
                <a:ea typeface="Open Sans" panose="020B0604020202020204" charset="0"/>
                <a:cs typeface="Open Sans" panose="020B0604020202020204" charset="0"/>
              </a:rPr>
              <a:t>3 biogasanläggningar i Tyskland</a:t>
            </a:r>
          </a:p>
          <a:p>
            <a:pPr algn="ctr"/>
            <a:r>
              <a:rPr lang="sv-SE" sz="1700" dirty="0">
                <a:solidFill>
                  <a:schemeClr val="bg1"/>
                </a:solidFill>
                <a:latin typeface="+mj-lt"/>
                <a:ea typeface="Open Sans" panose="020B0604020202020204" charset="0"/>
                <a:cs typeface="Open Sans" panose="020B0604020202020204" charset="0"/>
              </a:rPr>
              <a:t>1,61 MW el.</a:t>
            </a:r>
          </a:p>
        </p:txBody>
      </p:sp>
      <p:pic>
        <p:nvPicPr>
          <p:cNvPr id="34"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032561" y="8084686"/>
            <a:ext cx="761563" cy="1082747"/>
          </a:xfrm>
          <a:prstGeom prst="rect">
            <a:avLst/>
          </a:prstGeom>
        </p:spPr>
      </p:pic>
      <p:sp>
        <p:nvSpPr>
          <p:cNvPr id="35" name="Textfeld 14"/>
          <p:cNvSpPr txBox="1"/>
          <p:nvPr/>
        </p:nvSpPr>
        <p:spPr>
          <a:xfrm>
            <a:off x="20283258" y="9305736"/>
            <a:ext cx="4119792" cy="1308050"/>
          </a:xfrm>
          <a:prstGeom prst="rect">
            <a:avLst/>
          </a:prstGeom>
          <a:noFill/>
        </p:spPr>
        <p:txBody>
          <a:bodyPr wrap="square" rtlCol="0">
            <a:spAutoFit/>
          </a:bodyPr>
          <a:lstStyle/>
          <a:p>
            <a:pPr algn="ctr"/>
            <a:r>
              <a:rPr lang="sv-SE" sz="2800" b="1" dirty="0">
                <a:solidFill>
                  <a:schemeClr val="bg1"/>
                </a:solidFill>
                <a:ea typeface="Open Sans" panose="020B0604020202020204" charset="0"/>
                <a:cs typeface="Open Sans" panose="020B0604020202020204" charset="0"/>
              </a:rPr>
              <a:t>Eldistribution</a:t>
            </a:r>
          </a:p>
          <a:p>
            <a:pPr algn="ctr"/>
            <a:r>
              <a:rPr lang="sv-SE" sz="1700" dirty="0">
                <a:solidFill>
                  <a:schemeClr val="bg1"/>
                </a:solidFill>
                <a:latin typeface="+mj-lt"/>
                <a:ea typeface="Open Sans" panose="020B0604020202020204" charset="0"/>
                <a:cs typeface="Open Sans" panose="020B0604020202020204" charset="0"/>
              </a:rPr>
              <a:t>25 ställverk</a:t>
            </a:r>
            <a:br>
              <a:rPr lang="sv-SE" sz="1700" dirty="0">
                <a:solidFill>
                  <a:schemeClr val="bg1"/>
                </a:solidFill>
                <a:latin typeface="+mj-lt"/>
                <a:ea typeface="Open Sans" panose="020B0604020202020204" charset="0"/>
                <a:cs typeface="Open Sans" panose="020B0604020202020204" charset="0"/>
              </a:rPr>
            </a:br>
            <a:r>
              <a:rPr lang="sv-SE" sz="1700" dirty="0">
                <a:solidFill>
                  <a:schemeClr val="bg1"/>
                </a:solidFill>
                <a:latin typeface="+mj-lt"/>
                <a:ea typeface="Open Sans" panose="020B0604020202020204" charset="0"/>
                <a:cs typeface="Open Sans" panose="020B0604020202020204" charset="0"/>
              </a:rPr>
              <a:t>i Tyskland</a:t>
            </a:r>
            <a:br>
              <a:rPr lang="sv-SE" sz="1700" dirty="0">
                <a:solidFill>
                  <a:schemeClr val="bg1"/>
                </a:solidFill>
                <a:latin typeface="+mj-lt"/>
                <a:ea typeface="Open Sans" panose="020B0604020202020204" charset="0"/>
                <a:cs typeface="Open Sans" panose="020B0604020202020204" charset="0"/>
              </a:rPr>
            </a:br>
            <a:r>
              <a:rPr lang="sv-SE" sz="1700" dirty="0">
                <a:solidFill>
                  <a:schemeClr val="bg1"/>
                </a:solidFill>
                <a:latin typeface="+mj-lt"/>
                <a:ea typeface="Open Sans" panose="020B0604020202020204" charset="0"/>
                <a:cs typeface="Open Sans" panose="020B0604020202020204" charset="0"/>
              </a:rPr>
              <a:t>2 072MVA</a:t>
            </a:r>
          </a:p>
        </p:txBody>
      </p:sp>
      <p:pic>
        <p:nvPicPr>
          <p:cNvPr id="36"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18260" y="11141446"/>
            <a:ext cx="1151289" cy="679623"/>
          </a:xfrm>
          <a:prstGeom prst="rect">
            <a:avLst/>
          </a:prstGeom>
        </p:spPr>
      </p:pic>
      <p:sp>
        <p:nvSpPr>
          <p:cNvPr id="37" name="Textfeld 15"/>
          <p:cNvSpPr txBox="1"/>
          <p:nvPr/>
        </p:nvSpPr>
        <p:spPr>
          <a:xfrm>
            <a:off x="20426145" y="11925757"/>
            <a:ext cx="4065139" cy="1046440"/>
          </a:xfrm>
          <a:prstGeom prst="rect">
            <a:avLst/>
          </a:prstGeom>
          <a:noFill/>
        </p:spPr>
        <p:txBody>
          <a:bodyPr wrap="square" rtlCol="0">
            <a:spAutoFit/>
          </a:bodyPr>
          <a:lstStyle/>
          <a:p>
            <a:pPr algn="ctr"/>
            <a:r>
              <a:rPr lang="sv-SE" sz="2800" b="1" dirty="0">
                <a:solidFill>
                  <a:schemeClr val="bg1"/>
                </a:solidFill>
                <a:ea typeface="Open Sans" panose="020B0604020202020204" charset="0"/>
                <a:cs typeface="Open Sans" panose="020B0604020202020204" charset="0"/>
              </a:rPr>
              <a:t>Energilagring</a:t>
            </a:r>
          </a:p>
          <a:p>
            <a:pPr algn="ctr"/>
            <a:r>
              <a:rPr lang="sv-SE" sz="1700" dirty="0">
                <a:solidFill>
                  <a:schemeClr val="bg1"/>
                </a:solidFill>
                <a:latin typeface="+mj-lt"/>
                <a:ea typeface="Open Sans" panose="020B0604020202020204" charset="0"/>
                <a:cs typeface="Open Sans" panose="020B0604020202020204" charset="0"/>
              </a:rPr>
              <a:t>1 energilager</a:t>
            </a:r>
            <a:br>
              <a:rPr lang="sv-SE" sz="1700" dirty="0">
                <a:solidFill>
                  <a:schemeClr val="bg1"/>
                </a:solidFill>
                <a:latin typeface="+mj-lt"/>
                <a:ea typeface="Open Sans" panose="020B0604020202020204" charset="0"/>
                <a:cs typeface="Open Sans" panose="020B0604020202020204" charset="0"/>
              </a:rPr>
            </a:br>
            <a:r>
              <a:rPr lang="sv-SE" sz="1700" dirty="0">
                <a:solidFill>
                  <a:schemeClr val="bg1"/>
                </a:solidFill>
                <a:latin typeface="+mj-lt"/>
                <a:ea typeface="Open Sans" panose="020B0604020202020204" charset="0"/>
                <a:cs typeface="Open Sans" panose="020B0604020202020204" charset="0"/>
              </a:rPr>
              <a:t>i Tyskland</a:t>
            </a:r>
            <a:br>
              <a:rPr lang="sv-SE" sz="1700" dirty="0">
                <a:solidFill>
                  <a:schemeClr val="bg1"/>
                </a:solidFill>
                <a:latin typeface="+mj-lt"/>
                <a:ea typeface="Open Sans" panose="020B0604020202020204" charset="0"/>
                <a:cs typeface="Open Sans" panose="020B0604020202020204" charset="0"/>
              </a:rPr>
            </a:br>
            <a:r>
              <a:rPr lang="sv-SE" sz="1700" dirty="0">
                <a:solidFill>
                  <a:schemeClr val="bg1"/>
                </a:solidFill>
                <a:latin typeface="+mj-lt"/>
                <a:ea typeface="Open Sans" panose="020B0604020202020204" charset="0"/>
                <a:cs typeface="Open Sans" panose="020B0604020202020204" charset="0"/>
              </a:rPr>
              <a:t>10 MW</a:t>
            </a:r>
          </a:p>
        </p:txBody>
      </p:sp>
      <p:sp>
        <p:nvSpPr>
          <p:cNvPr id="18" name="Textfeld 17"/>
          <p:cNvSpPr txBox="1"/>
          <p:nvPr/>
        </p:nvSpPr>
        <p:spPr>
          <a:xfrm>
            <a:off x="11258549" y="7328886"/>
            <a:ext cx="7449843" cy="4985980"/>
          </a:xfrm>
          <a:prstGeom prst="rect">
            <a:avLst/>
          </a:prstGeom>
          <a:noFill/>
        </p:spPr>
        <p:txBody>
          <a:bodyPr wrap="square" rtlCol="0">
            <a:spAutoFit/>
          </a:bodyPr>
          <a:lstStyle/>
          <a:p>
            <a:pPr algn="ctr"/>
            <a:r>
              <a:rPr lang="sv-SE" sz="2800" b="1" i="1">
                <a:solidFill>
                  <a:srgbClr val="00807E"/>
                </a:solidFill>
                <a:latin typeface="+mj-lt"/>
                <a:ea typeface="Open Sans" panose="020B0604020202020204" charset="0"/>
                <a:cs typeface="Open Sans" panose="020B0604020202020204" charset="0"/>
              </a:rPr>
              <a:t>THOMAS STAUDINGER</a:t>
            </a:r>
            <a:br>
              <a:rPr lang="sv-SE" sz="2400" b="1" i="1">
                <a:solidFill>
                  <a:srgbClr val="00807E"/>
                </a:solidFill>
                <a:latin typeface="+mj-lt"/>
                <a:ea typeface="Open Sans" panose="020B0604020202020204" charset="0"/>
                <a:cs typeface="Open Sans" panose="020B0604020202020204" charset="0"/>
              </a:rPr>
            </a:br>
            <a:r>
              <a:rPr lang="sv-SE" sz="2200">
                <a:latin typeface="+mj-lt"/>
                <a:ea typeface="Open Sans" panose="020B0604020202020204" charset="0"/>
                <a:cs typeface="Open Sans" panose="020B0604020202020204" charset="0"/>
              </a:rPr>
              <a:t>VD, re:cap global investors ag, Zug, Schweiz</a:t>
            </a:r>
          </a:p>
          <a:p>
            <a:pPr algn="ctr"/>
            <a:endParaRPr lang="de-DE" sz="2400" dirty="0">
              <a:latin typeface="+mj-lt"/>
              <a:ea typeface="Open Sans" panose="020B0604020202020204" charset="0"/>
              <a:cs typeface="Open Sans" panose="020B0604020202020204" charset="0"/>
            </a:endParaRPr>
          </a:p>
          <a:p>
            <a:pPr algn="ctr"/>
            <a:endParaRPr lang="de-DE" sz="2400" i="1" dirty="0">
              <a:latin typeface="+mj-lt"/>
            </a:endParaRPr>
          </a:p>
          <a:p>
            <a:pPr algn="ctr"/>
            <a:endParaRPr lang="de-DE" sz="2600" i="1" dirty="0">
              <a:latin typeface="+mj-lt"/>
            </a:endParaRPr>
          </a:p>
          <a:p>
            <a:pPr algn="ctr"/>
            <a:r>
              <a:rPr lang="sv-SE" sz="2400" i="1">
                <a:latin typeface="+mj-lt"/>
              </a:rPr>
              <a:t>I Energiequelle har våra investerare en samarbetspartner som inte bara kan sina saker, utan också finns med oss hela vägen från förvärv till driftsättning. Tack vare Energiequelles långsiktiga, heltäckande och pålitliga engagemang känner vi oss trygga med att vår investering alltid är i goda händer. </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176" y="3986564"/>
            <a:ext cx="3176588" cy="31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8370" y="8212361"/>
            <a:ext cx="5410200" cy="74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8">
            <a:extLst>
              <a:ext uri="{FF2B5EF4-FFF2-40B4-BE49-F238E27FC236}">
                <a16:creationId xmlns:a16="http://schemas.microsoft.com/office/drawing/2014/main" id="{40CC32E1-8C95-2618-AC5B-D47FF2DE8EC4}"/>
              </a:ext>
            </a:extLst>
          </p:cNvPr>
          <p:cNvSpPr txBox="1"/>
          <p:nvPr/>
        </p:nvSpPr>
        <p:spPr>
          <a:xfrm>
            <a:off x="1168807" y="2163547"/>
            <a:ext cx="18084394" cy="2123658"/>
          </a:xfrm>
          <a:prstGeom prst="rect">
            <a:avLst/>
          </a:prstGeom>
          <a:noFill/>
        </p:spPr>
        <p:txBody>
          <a:bodyPr wrap="square" rtlCol="0">
            <a:spAutoFit/>
          </a:bodyPr>
          <a:lstStyle/>
          <a:p>
            <a:r>
              <a:rPr lang="sv-SE" sz="6600" dirty="0">
                <a:solidFill>
                  <a:srgbClr val="007C80"/>
                </a:solidFill>
                <a:ea typeface="Open Sans" pitchFamily="34" charset="0"/>
                <a:cs typeface="Open Sans" pitchFamily="34" charset="0"/>
              </a:rPr>
              <a:t>        Operativ ledning</a:t>
            </a:r>
          </a:p>
          <a:p>
            <a:endParaRPr lang="en-US" sz="6600" spc="100" dirty="0">
              <a:solidFill>
                <a:srgbClr val="007C80"/>
              </a:solidFill>
              <a:ea typeface="Open Sans" pitchFamily="34" charset="0"/>
              <a:cs typeface="Open Sans" pitchFamily="34" charset="0"/>
            </a:endParaRPr>
          </a:p>
        </p:txBody>
      </p:sp>
      <p:sp>
        <p:nvSpPr>
          <p:cNvPr id="13" name="Ellipse 12">
            <a:extLst>
              <a:ext uri="{FF2B5EF4-FFF2-40B4-BE49-F238E27FC236}">
                <a16:creationId xmlns:a16="http://schemas.microsoft.com/office/drawing/2014/main" id="{A311C52B-3E38-0602-F34F-24188C537724}"/>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22CCCFED-35B5-E53E-CF9B-E2A53067B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6106" y="2309351"/>
            <a:ext cx="916025" cy="916025"/>
          </a:xfrm>
          <a:prstGeom prst="rect">
            <a:avLst/>
          </a:prstGeom>
        </p:spPr>
      </p:pic>
      <p:pic>
        <p:nvPicPr>
          <p:cNvPr id="15" name="Grafik 14" descr="Ein Bild, das Windmühle, Outdoorobjekt enthält.&#10;&#10;Automatisch generierte Beschreibung">
            <a:extLst>
              <a:ext uri="{FF2B5EF4-FFF2-40B4-BE49-F238E27FC236}">
                <a16:creationId xmlns:a16="http://schemas.microsoft.com/office/drawing/2014/main" id="{B001ED52-6517-F548-545A-476FBA76F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6218" y="157079"/>
            <a:ext cx="1243655" cy="1243655"/>
          </a:xfrm>
          <a:prstGeom prst="rect">
            <a:avLst/>
          </a:prstGeom>
        </p:spPr>
      </p:pic>
      <p:pic>
        <p:nvPicPr>
          <p:cNvPr id="16" name="Grafik 15">
            <a:extLst>
              <a:ext uri="{FF2B5EF4-FFF2-40B4-BE49-F238E27FC236}">
                <a16:creationId xmlns:a16="http://schemas.microsoft.com/office/drawing/2014/main" id="{780FCDCF-1338-603B-0575-8F08D411A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54637" y="5920485"/>
            <a:ext cx="1046440" cy="1046440"/>
          </a:xfrm>
          <a:prstGeom prst="rect">
            <a:avLst/>
          </a:prstGeom>
        </p:spPr>
      </p:pic>
      <p:pic>
        <p:nvPicPr>
          <p:cNvPr id="4" name="Grafik 3" descr="Ein Bild, das Screenshot, Reihe, Grafiken, Design enthält.&#10;&#10;Beschreibung automatisch generiert.">
            <a:extLst>
              <a:ext uri="{FF2B5EF4-FFF2-40B4-BE49-F238E27FC236}">
                <a16:creationId xmlns:a16="http://schemas.microsoft.com/office/drawing/2014/main" id="{D3009941-DE80-819D-CD40-E572E62DF262}"/>
              </a:ext>
            </a:extLst>
          </p:cNvPr>
          <p:cNvPicPr>
            <a:picLocks noChangeAspect="1"/>
          </p:cNvPicPr>
          <p:nvPr/>
        </p:nvPicPr>
        <p:blipFill>
          <a:blip r:embed="rId9"/>
          <a:stretch>
            <a:fillRect/>
          </a:stretch>
        </p:blipFill>
        <p:spPr>
          <a:xfrm>
            <a:off x="21423821" y="3076731"/>
            <a:ext cx="1646022" cy="1617447"/>
          </a:xfrm>
          <a:prstGeom prst="rect">
            <a:avLst/>
          </a:prstGeom>
        </p:spPr>
      </p:pic>
    </p:spTree>
    <p:extLst>
      <p:ext uri="{BB962C8B-B14F-4D97-AF65-F5344CB8AC3E}">
        <p14:creationId xmlns:p14="http://schemas.microsoft.com/office/powerpoint/2010/main" val="793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uke\Desktop\_Hamersen_2016\Hamersen_Sonnenuntergang_TOKO0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23977600" cy="15985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3081000" y="2071414"/>
            <a:ext cx="13843000" cy="4493538"/>
          </a:xfrm>
          <a:prstGeom prst="rect">
            <a:avLst/>
          </a:prstGeom>
          <a:noFill/>
        </p:spPr>
        <p:txBody>
          <a:bodyPr wrap="square" rtlCol="0">
            <a:spAutoFit/>
          </a:bodyPr>
          <a:lstStyle/>
          <a:p>
            <a:r>
              <a:rPr lang="sv-SE" sz="7200" b="1">
                <a:solidFill>
                  <a:srgbClr val="00807E"/>
                </a:solidFill>
                <a:ea typeface="Open Sans" pitchFamily="34" charset="0"/>
                <a:cs typeface="Open Sans" pitchFamily="34" charset="0"/>
              </a:rPr>
              <a:t>REFERENSER</a:t>
            </a:r>
          </a:p>
          <a:p>
            <a:r>
              <a:rPr lang="sv-SE" sz="7200">
                <a:solidFill>
                  <a:srgbClr val="00807E"/>
                </a:solidFill>
                <a:ea typeface="Open Sans" pitchFamily="34" charset="0"/>
                <a:cs typeface="Open Sans" pitchFamily="34" charset="0"/>
              </a:rPr>
              <a:t>Prestigeprojekt i urval</a:t>
            </a:r>
          </a:p>
          <a:p>
            <a:endParaRPr lang="en-US" sz="7200" spc="100" dirty="0">
              <a:solidFill>
                <a:srgbClr val="00807E"/>
              </a:solidFill>
              <a:ea typeface="Open Sans" pitchFamily="34" charset="0"/>
              <a:cs typeface="Open Sans" pitchFamily="34" charset="0"/>
            </a:endParaRPr>
          </a:p>
          <a:p>
            <a:endParaRPr lang="de-DE" sz="7000" dirty="0">
              <a:solidFill>
                <a:srgbClr val="00807E"/>
              </a:solidFill>
            </a:endParaRPr>
          </a:p>
        </p:txBody>
      </p:sp>
    </p:spTree>
    <p:extLst>
      <p:ext uri="{BB962C8B-B14F-4D97-AF65-F5344CB8AC3E}">
        <p14:creationId xmlns:p14="http://schemas.microsoft.com/office/powerpoint/2010/main" val="169900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365935"/>
            <a:ext cx="18084394" cy="2123658"/>
          </a:xfrm>
          <a:prstGeom prst="rect">
            <a:avLst/>
          </a:prstGeom>
          <a:noFill/>
        </p:spPr>
        <p:txBody>
          <a:bodyPr wrap="square" rtlCol="0">
            <a:spAutoFit/>
          </a:bodyPr>
          <a:lstStyle/>
          <a:p>
            <a:r>
              <a:rPr lang="sv-SE" sz="6600" b="1">
                <a:solidFill>
                  <a:srgbClr val="00807E"/>
                </a:solidFill>
                <a:ea typeface="Open Sans" pitchFamily="34" charset="0"/>
                <a:cs typeface="Open Sans" pitchFamily="34" charset="0"/>
              </a:rPr>
              <a:t>Feldheim</a:t>
            </a:r>
          </a:p>
          <a:p>
            <a:endParaRPr lang="en-US" sz="6600" spc="100" dirty="0">
              <a:solidFill>
                <a:srgbClr val="00807E"/>
              </a:solidFill>
              <a:ea typeface="Open Sans" pitchFamily="34" charset="0"/>
              <a:cs typeface="Open Sans" pitchFamily="34" charset="0"/>
            </a:endParaRPr>
          </a:p>
        </p:txBody>
      </p:sp>
      <p:sp>
        <p:nvSpPr>
          <p:cNvPr id="3" name="Rechteck 2"/>
          <p:cNvSpPr/>
          <p:nvPr/>
        </p:nvSpPr>
        <p:spPr>
          <a:xfrm>
            <a:off x="1193800" y="4045242"/>
            <a:ext cx="21996400" cy="5355312"/>
          </a:xfrm>
          <a:prstGeom prst="rect">
            <a:avLst/>
          </a:prstGeom>
        </p:spPr>
        <p:txBody>
          <a:bodyPr wrap="square">
            <a:spAutoFit/>
          </a:bodyPr>
          <a:lstStyle/>
          <a:p>
            <a:r>
              <a:rPr lang="sv-SE" sz="3300">
                <a:latin typeface="+mj-lt"/>
                <a:ea typeface="Open Sans" panose="020B0604020202020204" charset="0"/>
                <a:cs typeface="Open Sans" panose="020B0604020202020204" charset="0"/>
              </a:rPr>
              <a:t>-   en ort i tyska Brandenburg som är helt </a:t>
            </a:r>
            <a:r>
              <a:rPr lang="sv-SE" sz="3300" b="1">
                <a:latin typeface="+mj-lt"/>
                <a:ea typeface="Open Sans" panose="020B0604020202020204" charset="0"/>
                <a:cs typeface="Open Sans" panose="020B0604020202020204" charset="0"/>
              </a:rPr>
              <a:t>självförsörjande med energi</a:t>
            </a:r>
          </a:p>
          <a:p>
            <a:pPr marL="457200" indent="-457200">
              <a:buFontTx/>
              <a:buChar char="-"/>
            </a:pPr>
            <a:r>
              <a:rPr lang="sv-SE" sz="3300">
                <a:latin typeface="+mj-lt"/>
                <a:ea typeface="Open Sans" panose="020B0604020202020204" charset="0"/>
                <a:cs typeface="Open Sans" panose="020B0604020202020204" charset="0"/>
              </a:rPr>
              <a:t>el från en vindpark med över </a:t>
            </a:r>
            <a:r>
              <a:rPr lang="sv-SE" sz="3300" b="1">
                <a:latin typeface="+mj-lt"/>
                <a:ea typeface="Open Sans" panose="020B0604020202020204" charset="0"/>
                <a:cs typeface="Open Sans" panose="020B0604020202020204" charset="0"/>
              </a:rPr>
              <a:t>60 kraftverk </a:t>
            </a:r>
          </a:p>
          <a:p>
            <a:pPr marL="457200" indent="-457200">
              <a:buFontTx/>
              <a:buChar char="-"/>
            </a:pPr>
            <a:r>
              <a:rPr lang="sv-SE" sz="3300">
                <a:latin typeface="+mj-lt"/>
                <a:ea typeface="Open Sans" panose="020B0604020202020204" charset="0"/>
                <a:cs typeface="Open Sans" panose="020B0604020202020204" charset="0"/>
              </a:rPr>
              <a:t>utjämning vid variationer tack vare </a:t>
            </a:r>
            <a:r>
              <a:rPr lang="sv-SE" sz="3300" b="1">
                <a:latin typeface="+mj-lt"/>
                <a:ea typeface="Open Sans" panose="020B0604020202020204" charset="0"/>
                <a:cs typeface="Open Sans" panose="020B0604020202020204" charset="0"/>
              </a:rPr>
              <a:t>energilager </a:t>
            </a:r>
          </a:p>
          <a:p>
            <a:pPr marL="457200" indent="-457200">
              <a:buFontTx/>
              <a:buChar char="-"/>
            </a:pPr>
            <a:r>
              <a:rPr lang="sv-SE" sz="3300">
                <a:latin typeface="+mj-lt"/>
                <a:ea typeface="Open Sans" panose="020B0604020202020204" charset="0"/>
                <a:cs typeface="Open Sans" panose="020B0604020202020204" charset="0"/>
              </a:rPr>
              <a:t>uppvärmning från </a:t>
            </a:r>
            <a:r>
              <a:rPr lang="sv-SE" sz="3300" b="1">
                <a:latin typeface="+mj-lt"/>
                <a:ea typeface="Open Sans" panose="020B0604020202020204" charset="0"/>
                <a:cs typeface="Open Sans" panose="020B0604020202020204" charset="0"/>
              </a:rPr>
              <a:t>biogasanläggning</a:t>
            </a:r>
          </a:p>
          <a:p>
            <a:pPr marL="457200" indent="-457200">
              <a:buFontTx/>
              <a:buChar char="-"/>
            </a:pPr>
            <a:r>
              <a:rPr lang="sv-SE" sz="3300">
                <a:latin typeface="+mj-lt"/>
                <a:ea typeface="Open Sans" panose="020B0604020202020204" charset="0"/>
                <a:cs typeface="Open Sans" panose="020B0604020202020204" charset="0"/>
              </a:rPr>
              <a:t>ytterligare behov av uppvärmning tillgodoses tack vare </a:t>
            </a:r>
            <a:r>
              <a:rPr lang="sv-SE" sz="3300" b="1">
                <a:latin typeface="+mj-lt"/>
                <a:ea typeface="Open Sans" panose="020B0604020202020204" charset="0"/>
                <a:cs typeface="Open Sans" panose="020B0604020202020204" charset="0"/>
              </a:rPr>
              <a:t>fliseldat värmeverk </a:t>
            </a:r>
          </a:p>
          <a:p>
            <a:r>
              <a:rPr lang="sv-SE" sz="3300">
                <a:latin typeface="+mj-lt"/>
                <a:ea typeface="Open Sans" panose="020B0604020202020204" charset="0"/>
                <a:cs typeface="Open Sans" panose="020B0604020202020204" charset="0"/>
              </a:rPr>
              <a:t>     och</a:t>
            </a:r>
            <a:r>
              <a:rPr lang="sv-SE" sz="3300" b="1">
                <a:latin typeface="+mj-lt"/>
                <a:ea typeface="Open Sans" panose="020B0604020202020204" charset="0"/>
                <a:cs typeface="Open Sans" panose="020B0604020202020204" charset="0"/>
              </a:rPr>
              <a:t> kraftvärmeanläggning</a:t>
            </a:r>
            <a:br>
              <a:rPr lang="sv-SE"/>
            </a:br>
            <a:endParaRPr lang="sv-SE"/>
          </a:p>
          <a:p>
            <a:endParaRPr lang="de-DE" b="1" dirty="0">
              <a:solidFill>
                <a:srgbClr val="00807E"/>
              </a:solidFill>
              <a:ea typeface="Open Sans" panose="020B0604020202020204" charset="0"/>
              <a:cs typeface="Open Sans" panose="020B0604020202020204" charset="0"/>
            </a:endParaRP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28377" b="38756"/>
          <a:stretch/>
        </p:blipFill>
        <p:spPr>
          <a:xfrm>
            <a:off x="406400" y="8051800"/>
            <a:ext cx="24231601" cy="596900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6287" y="1793244"/>
            <a:ext cx="2783681" cy="2783681"/>
          </a:xfrm>
          <a:prstGeom prst="rect">
            <a:avLst/>
          </a:prstGeom>
        </p:spPr>
      </p:pic>
      <p:sp>
        <p:nvSpPr>
          <p:cNvPr id="7" name="Textfeld 6"/>
          <p:cNvSpPr txBox="1"/>
          <p:nvPr/>
        </p:nvSpPr>
        <p:spPr>
          <a:xfrm>
            <a:off x="15683207" y="4818686"/>
            <a:ext cx="7449843" cy="4647426"/>
          </a:xfrm>
          <a:prstGeom prst="rect">
            <a:avLst/>
          </a:prstGeom>
          <a:solidFill>
            <a:schemeClr val="bg1"/>
          </a:solidFill>
        </p:spPr>
        <p:txBody>
          <a:bodyPr wrap="square" rtlCol="0">
            <a:spAutoFit/>
          </a:bodyPr>
          <a:lstStyle/>
          <a:p>
            <a:pPr algn="ctr"/>
            <a:r>
              <a:rPr lang="sv-SE" sz="2800" b="1" i="1">
                <a:solidFill>
                  <a:srgbClr val="00807E"/>
                </a:solidFill>
                <a:latin typeface="+mj-lt"/>
                <a:ea typeface="Open Sans" panose="020B0604020202020204" charset="0"/>
                <a:cs typeface="Open Sans" panose="020B0604020202020204" charset="0"/>
              </a:rPr>
              <a:t>PETRA RICHTER</a:t>
            </a:r>
            <a:br>
              <a:rPr lang="sv-SE" sz="2400" b="1" i="1">
                <a:solidFill>
                  <a:srgbClr val="00807E"/>
                </a:solidFill>
                <a:latin typeface="+mj-lt"/>
                <a:ea typeface="Open Sans" panose="020B0604020202020204" charset="0"/>
                <a:cs typeface="Open Sans" panose="020B0604020202020204" charset="0"/>
              </a:rPr>
            </a:br>
            <a:r>
              <a:rPr lang="sv-SE" sz="2200">
                <a:latin typeface="+mj-lt"/>
                <a:ea typeface="Open Sans" panose="020B0604020202020204" charset="0"/>
                <a:cs typeface="Open Sans" panose="020B0604020202020204" charset="0"/>
              </a:rPr>
              <a:t>Kommunchef i Feldheim</a:t>
            </a:r>
          </a:p>
          <a:p>
            <a:pPr algn="ctr"/>
            <a:endParaRPr lang="de-DE" sz="2400" dirty="0">
              <a:latin typeface="+mj-lt"/>
              <a:ea typeface="Open Sans" panose="020B0604020202020204" charset="0"/>
              <a:cs typeface="Open Sans" panose="020B0604020202020204" charset="0"/>
            </a:endParaRPr>
          </a:p>
          <a:p>
            <a:pPr algn="ctr"/>
            <a:endParaRPr lang="de-DE" sz="2400" i="1" dirty="0">
              <a:latin typeface="+mj-lt"/>
            </a:endParaRPr>
          </a:p>
          <a:p>
            <a:pPr algn="ctr"/>
            <a:endParaRPr lang="de-DE" sz="2600" i="1" dirty="0">
              <a:latin typeface="+mj-lt"/>
            </a:endParaRPr>
          </a:p>
          <a:p>
            <a:pPr algn="ctr"/>
            <a:r>
              <a:rPr lang="sv-SE" sz="2400" i="1">
                <a:latin typeface="+mj-lt"/>
              </a:rPr>
              <a:t>Vi är väldigt stolta över det vi har åstadkommit i Feldheim tillsammans med Energiequelle. Tack vare att vi i dag är helt självförsörjande med energi står vi väl rustade inför framtiden och kan erbjuda våra barn och barnbarn miljömässigt hållbar el och uppvärmning. På så sätt bidrar vi till energiomställningen. </a:t>
            </a:r>
            <a:br>
              <a:rPr lang="sv-SE" sz="2400" i="1">
                <a:latin typeface="+mj-lt"/>
              </a:rPr>
            </a:br>
            <a:endParaRPr lang="sv-SE" sz="2400" i="1">
              <a:latin typeface="+mj-lt"/>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3028" y="5702161"/>
            <a:ext cx="5410200" cy="82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8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descr="C:\Users\tauke\Desktop\Favoriten\TSF_Energiequelle_20160818_1755.jpg"/>
          <p:cNvPicPr>
            <a:picLocks noChangeAspect="1" noChangeArrowheads="1"/>
          </p:cNvPicPr>
          <p:nvPr/>
        </p:nvPicPr>
        <p:blipFill rotWithShape="1">
          <a:blip r:embed="rId2">
            <a:extLst>
              <a:ext uri="{28A0092B-C50C-407E-A947-70E740481C1C}">
                <a14:useLocalDpi xmlns:a14="http://schemas.microsoft.com/office/drawing/2010/main" val="0"/>
              </a:ext>
            </a:extLst>
          </a:blip>
          <a:srcRect t="26626" b="30297"/>
          <a:stretch/>
        </p:blipFill>
        <p:spPr bwMode="auto">
          <a:xfrm>
            <a:off x="406400" y="7955155"/>
            <a:ext cx="23977600" cy="68891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1168807" y="2365935"/>
            <a:ext cx="18084394" cy="2123658"/>
          </a:xfrm>
          <a:prstGeom prst="rect">
            <a:avLst/>
          </a:prstGeom>
          <a:noFill/>
        </p:spPr>
        <p:txBody>
          <a:bodyPr wrap="square" rtlCol="0">
            <a:spAutoFit/>
          </a:bodyPr>
          <a:lstStyle/>
          <a:p>
            <a:r>
              <a:rPr lang="sv-SE" sz="6600" b="1">
                <a:solidFill>
                  <a:srgbClr val="00807E"/>
                </a:solidFill>
                <a:ea typeface="Open Sans" pitchFamily="34" charset="0"/>
                <a:cs typeface="Open Sans" pitchFamily="34" charset="0"/>
              </a:rPr>
              <a:t>Energilager</a:t>
            </a:r>
          </a:p>
          <a:p>
            <a:endParaRPr lang="en-US" sz="6600" spc="100" dirty="0">
              <a:solidFill>
                <a:srgbClr val="00807E"/>
              </a:solidFill>
              <a:ea typeface="Open Sans" pitchFamily="34" charset="0"/>
              <a:cs typeface="Open Sans" pitchFamily="34" charset="0"/>
            </a:endParaRPr>
          </a:p>
        </p:txBody>
      </p:sp>
      <p:sp>
        <p:nvSpPr>
          <p:cNvPr id="10" name="Rechteck 9"/>
          <p:cNvSpPr/>
          <p:nvPr/>
        </p:nvSpPr>
        <p:spPr>
          <a:xfrm>
            <a:off x="1193800" y="4045242"/>
            <a:ext cx="21996400" cy="3416320"/>
          </a:xfrm>
          <a:prstGeom prst="rect">
            <a:avLst/>
          </a:prstGeom>
        </p:spPr>
        <p:txBody>
          <a:bodyPr wrap="square">
            <a:spAutoFit/>
          </a:bodyPr>
          <a:lstStyle/>
          <a:p>
            <a:pPr marL="571500" indent="-571500">
              <a:buFontTx/>
              <a:buChar char="-"/>
            </a:pPr>
            <a:r>
              <a:rPr lang="sv-SE" b="1" dirty="0">
                <a:solidFill>
                  <a:schemeClr val="tx1">
                    <a:lumMod val="95000"/>
                    <a:lumOff val="5000"/>
                  </a:schemeClr>
                </a:solidFill>
                <a:latin typeface="+mj-lt"/>
                <a:ea typeface="Open Sans" panose="020B0604020202020204" charset="0"/>
                <a:cs typeface="Open Sans" panose="020B0604020202020204" charset="0"/>
              </a:rPr>
              <a:t>Tysklands största energilager:</a:t>
            </a:r>
            <a:r>
              <a:rPr lang="sv-SE" dirty="0">
                <a:solidFill>
                  <a:schemeClr val="tx1">
                    <a:lumMod val="95000"/>
                    <a:lumOff val="5000"/>
                  </a:schemeClr>
                </a:solidFill>
                <a:latin typeface="+mj-lt"/>
                <a:ea typeface="Open Sans" panose="020B0604020202020204" charset="0"/>
                <a:cs typeface="Open Sans" panose="020B0604020202020204" charset="0"/>
              </a:rPr>
              <a:t> regionalt reglerkraftverk</a:t>
            </a:r>
          </a:p>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Etablerades i Feldheim i samarbete med Enercon</a:t>
            </a:r>
          </a:p>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3 360 litiumjonbatterier: Effekt på </a:t>
            </a:r>
            <a:r>
              <a:rPr lang="sv-SE" b="1" dirty="0">
                <a:solidFill>
                  <a:schemeClr val="tx1">
                    <a:lumMod val="95000"/>
                    <a:lumOff val="5000"/>
                  </a:schemeClr>
                </a:solidFill>
                <a:latin typeface="+mj-lt"/>
                <a:ea typeface="Open Sans" panose="020B0604020202020204" charset="0"/>
                <a:cs typeface="Open Sans" panose="020B0604020202020204" charset="0"/>
              </a:rPr>
              <a:t>10 MW </a:t>
            </a:r>
            <a:br>
              <a:rPr lang="sv-SE" b="1" dirty="0">
                <a:solidFill>
                  <a:schemeClr val="tx1">
                    <a:lumMod val="95000"/>
                    <a:lumOff val="5000"/>
                  </a:schemeClr>
                </a:solidFill>
                <a:latin typeface="+mj-lt"/>
                <a:ea typeface="Open Sans" panose="020B0604020202020204" charset="0"/>
                <a:cs typeface="Open Sans" panose="020B0604020202020204" charset="0"/>
              </a:rPr>
            </a:br>
            <a:r>
              <a:rPr lang="sv-SE" b="1" dirty="0">
                <a:solidFill>
                  <a:schemeClr val="tx1">
                    <a:lumMod val="95000"/>
                    <a:lumOff val="5000"/>
                  </a:schemeClr>
                </a:solidFill>
                <a:latin typeface="+mj-lt"/>
                <a:ea typeface="Open Sans" panose="020B0604020202020204" charset="0"/>
                <a:cs typeface="Open Sans" panose="020B0604020202020204" charset="0"/>
              </a:rPr>
              <a:t>Primärreglering</a:t>
            </a:r>
            <a:r>
              <a:rPr lang="sv-SE" dirty="0">
                <a:solidFill>
                  <a:schemeClr val="tx1">
                    <a:lumMod val="95000"/>
                    <a:lumOff val="5000"/>
                  </a:schemeClr>
                </a:solidFill>
                <a:latin typeface="+mj-lt"/>
                <a:ea typeface="Open Sans" panose="020B0604020202020204" charset="0"/>
                <a:cs typeface="Open Sans" panose="020B0604020202020204" charset="0"/>
              </a:rPr>
              <a:t> i överföringsnätet</a:t>
            </a:r>
          </a:p>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Justeringar vid frekvensförändringar kan göras inom loppet av millisekunder.</a:t>
            </a:r>
          </a:p>
        </p:txBody>
      </p:sp>
      <p:sp>
        <p:nvSpPr>
          <p:cNvPr id="8" name="Textfeld 7"/>
          <p:cNvSpPr txBox="1"/>
          <p:nvPr/>
        </p:nvSpPr>
        <p:spPr>
          <a:xfrm>
            <a:off x="15740357" y="4456736"/>
            <a:ext cx="7449843" cy="5201424"/>
          </a:xfrm>
          <a:prstGeom prst="rect">
            <a:avLst/>
          </a:prstGeom>
          <a:solidFill>
            <a:schemeClr val="bg1"/>
          </a:solidFill>
        </p:spPr>
        <p:txBody>
          <a:bodyPr wrap="square" rtlCol="0">
            <a:spAutoFit/>
          </a:bodyPr>
          <a:lstStyle/>
          <a:p>
            <a:pPr algn="ctr"/>
            <a:r>
              <a:rPr lang="sv-SE" sz="2800" b="1" i="1" dirty="0">
                <a:solidFill>
                  <a:srgbClr val="00807E"/>
                </a:solidFill>
                <a:latin typeface="+mj-lt"/>
                <a:ea typeface="Open Sans" panose="020B0604020202020204" charset="0"/>
                <a:cs typeface="Open Sans" panose="020B0604020202020204" charset="0"/>
              </a:rPr>
              <a:t>HANS-DIETER KETTWIG</a:t>
            </a:r>
            <a:br>
              <a:rPr lang="sv-SE" sz="2400" b="1" i="1" dirty="0">
                <a:solidFill>
                  <a:srgbClr val="00807E"/>
                </a:solidFill>
                <a:latin typeface="+mj-lt"/>
                <a:ea typeface="Open Sans" panose="020B0604020202020204" charset="0"/>
                <a:cs typeface="Open Sans" panose="020B0604020202020204" charset="0"/>
              </a:rPr>
            </a:br>
            <a:r>
              <a:rPr lang="sv-SE" sz="2200" dirty="0">
                <a:latin typeface="+mj-lt"/>
                <a:ea typeface="Open Sans" panose="020B0604020202020204" charset="0"/>
                <a:cs typeface="Open Sans" panose="020B0604020202020204" charset="0"/>
              </a:rPr>
              <a:t>  R</a:t>
            </a:r>
            <a:r>
              <a:rPr lang="sv-SE" sz="2400" dirty="0">
                <a:solidFill>
                  <a:schemeClr val="tx1">
                    <a:lumMod val="95000"/>
                    <a:lumOff val="5000"/>
                  </a:schemeClr>
                </a:solidFill>
                <a:ea typeface="Open Sans" panose="020B0604020202020204" charset="0"/>
                <a:cs typeface="Open Sans" panose="020B0604020202020204" charset="0"/>
              </a:rPr>
              <a:t>å</a:t>
            </a:r>
            <a:r>
              <a:rPr lang="sv-SE" sz="2200" dirty="0">
                <a:latin typeface="+mj-lt"/>
                <a:ea typeface="Open Sans" panose="020B0604020202020204" charset="0"/>
                <a:cs typeface="Open Sans" panose="020B0604020202020204" charset="0"/>
              </a:rPr>
              <a:t>dgivare Enercon GmbH</a:t>
            </a:r>
          </a:p>
          <a:p>
            <a:pPr algn="ctr"/>
            <a:endParaRPr lang="de-DE" sz="2400" dirty="0">
              <a:latin typeface="+mj-lt"/>
              <a:ea typeface="Open Sans" panose="020B0604020202020204" charset="0"/>
              <a:cs typeface="Open Sans" panose="020B0604020202020204" charset="0"/>
            </a:endParaRPr>
          </a:p>
          <a:p>
            <a:pPr algn="ctr"/>
            <a:endParaRPr lang="de-DE" sz="2400" i="1" dirty="0">
              <a:latin typeface="+mj-lt"/>
            </a:endParaRPr>
          </a:p>
          <a:p>
            <a:pPr algn="ctr"/>
            <a:endParaRPr lang="de-DE" sz="2600" i="1" dirty="0">
              <a:latin typeface="+mj-lt"/>
            </a:endParaRPr>
          </a:p>
          <a:p>
            <a:pPr algn="ctr"/>
            <a:r>
              <a:rPr lang="sv-SE" sz="2400" i="1" dirty="0">
                <a:latin typeface="+mj-lt"/>
              </a:rPr>
              <a:t>I vindkraftprojekt har god projektledning avgörande betydelse. Som tillverkare är vi väldigt glada över samarbetet med Energiequelle, som kan genomföra den här typen av projekt på ett tillförlitligt sätt. I Energiequelle har vi en partner som är precis så pålitlig, ärlig och kvalitetsmedveten som vi skulle kunna önska. Det är vi varmt tacksamma över! </a:t>
            </a:r>
          </a:p>
          <a:p>
            <a:pPr algn="ctr"/>
            <a:endParaRPr lang="de-DE" sz="2600" dirty="0">
              <a:latin typeface="+mj-lt"/>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0178" y="5340211"/>
            <a:ext cx="5410200" cy="82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0353" y="1578267"/>
            <a:ext cx="2609850" cy="268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92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365935"/>
            <a:ext cx="18084394" cy="2123658"/>
          </a:xfrm>
          <a:prstGeom prst="rect">
            <a:avLst/>
          </a:prstGeom>
          <a:noFill/>
        </p:spPr>
        <p:txBody>
          <a:bodyPr wrap="square" rtlCol="0">
            <a:spAutoFit/>
          </a:bodyPr>
          <a:lstStyle/>
          <a:p>
            <a:r>
              <a:rPr lang="sv-SE" sz="6600" b="1">
                <a:solidFill>
                  <a:srgbClr val="00807E"/>
                </a:solidFill>
                <a:ea typeface="Open Sans" pitchFamily="34" charset="0"/>
                <a:cs typeface="Open Sans" pitchFamily="34" charset="0"/>
              </a:rPr>
              <a:t>Gröna Lausitzring</a:t>
            </a:r>
          </a:p>
          <a:p>
            <a:endParaRPr lang="en-US" sz="6600" spc="100" dirty="0">
              <a:solidFill>
                <a:srgbClr val="00807E"/>
              </a:solidFill>
              <a:ea typeface="Open Sans" pitchFamily="34" charset="0"/>
              <a:cs typeface="Open Sans" pitchFamily="34" charset="0"/>
            </a:endParaRPr>
          </a:p>
        </p:txBody>
      </p:sp>
      <p:sp>
        <p:nvSpPr>
          <p:cNvPr id="10" name="Rechteck 9"/>
          <p:cNvSpPr/>
          <p:nvPr/>
        </p:nvSpPr>
        <p:spPr>
          <a:xfrm>
            <a:off x="1193800" y="4045242"/>
            <a:ext cx="22631400" cy="2862322"/>
          </a:xfrm>
          <a:prstGeom prst="rect">
            <a:avLst/>
          </a:prstGeom>
        </p:spPr>
        <p:txBody>
          <a:bodyPr wrap="square">
            <a:spAutoFit/>
          </a:bodyPr>
          <a:lstStyle/>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Vindkraftsanläggning av typen E-126: </a:t>
            </a:r>
            <a:r>
              <a:rPr lang="sv-SE" b="1" dirty="0">
                <a:solidFill>
                  <a:schemeClr val="tx1">
                    <a:lumMod val="95000"/>
                    <a:lumOff val="5000"/>
                  </a:schemeClr>
                </a:solidFill>
                <a:latin typeface="+mj-lt"/>
                <a:ea typeface="Open Sans" panose="020B0604020202020204" charset="0"/>
                <a:cs typeface="Open Sans" panose="020B0604020202020204" charset="0"/>
              </a:rPr>
              <a:t>världens kraftfullaste vindturbin med 7,5 MW</a:t>
            </a:r>
          </a:p>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Höjd: 198 m, rotordiameter: 126 m </a:t>
            </a:r>
          </a:p>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Effekt: årligen cirka </a:t>
            </a:r>
            <a:r>
              <a:rPr lang="sv-SE" b="1" dirty="0">
                <a:solidFill>
                  <a:schemeClr val="tx1">
                    <a:lumMod val="95000"/>
                    <a:lumOff val="5000"/>
                  </a:schemeClr>
                </a:solidFill>
                <a:latin typeface="+mj-lt"/>
                <a:ea typeface="Open Sans" panose="020B0604020202020204" charset="0"/>
                <a:cs typeface="Open Sans" panose="020B0604020202020204" charset="0"/>
              </a:rPr>
              <a:t>12 miljoner kWh</a:t>
            </a:r>
          </a:p>
          <a:p>
            <a:pPr marL="571500" indent="-571500">
              <a:buFontTx/>
              <a:buChar char="-"/>
            </a:pPr>
            <a:r>
              <a:rPr lang="sv-SE" dirty="0">
                <a:solidFill>
                  <a:schemeClr val="tx1">
                    <a:lumMod val="95000"/>
                    <a:lumOff val="5000"/>
                  </a:schemeClr>
                </a:solidFill>
                <a:latin typeface="+mj-lt"/>
                <a:ea typeface="Open Sans" panose="020B0604020202020204" charset="0"/>
                <a:cs typeface="Open Sans" panose="020B0604020202020204" charset="0"/>
              </a:rPr>
              <a:t>Etableringen på en tidigare brunkolstäkt ställde höga tekniska krav</a:t>
            </a:r>
          </a:p>
          <a:p>
            <a:pPr marL="571500" indent="-571500">
              <a:buFontTx/>
              <a:buChar char="-"/>
            </a:pPr>
            <a:r>
              <a:rPr lang="sv-SE" b="1" dirty="0">
                <a:solidFill>
                  <a:schemeClr val="tx1">
                    <a:lumMod val="95000"/>
                    <a:lumOff val="5000"/>
                  </a:schemeClr>
                </a:solidFill>
                <a:latin typeface="+mj-lt"/>
                <a:ea typeface="Open Sans" panose="020B0604020202020204" charset="0"/>
                <a:cs typeface="Open Sans" panose="020B0604020202020204" charset="0"/>
              </a:rPr>
              <a:t>Solenergianläggningar</a:t>
            </a:r>
            <a:r>
              <a:rPr lang="sv-SE" dirty="0">
                <a:solidFill>
                  <a:schemeClr val="tx1">
                    <a:lumMod val="95000"/>
                    <a:lumOff val="5000"/>
                  </a:schemeClr>
                </a:solidFill>
                <a:latin typeface="+mj-lt"/>
                <a:ea typeface="Open Sans" panose="020B0604020202020204" charset="0"/>
                <a:cs typeface="Open Sans" panose="020B0604020202020204" charset="0"/>
              </a:rPr>
              <a:t> och </a:t>
            </a:r>
            <a:r>
              <a:rPr lang="sv-SE" b="1" dirty="0">
                <a:solidFill>
                  <a:schemeClr val="tx1">
                    <a:lumMod val="95000"/>
                    <a:lumOff val="5000"/>
                  </a:schemeClr>
                </a:solidFill>
                <a:latin typeface="+mj-lt"/>
                <a:ea typeface="Open Sans" panose="020B0604020202020204" charset="0"/>
                <a:cs typeface="Open Sans" panose="020B0604020202020204" charset="0"/>
              </a:rPr>
              <a:t>biogasanläggningar</a:t>
            </a:r>
            <a:r>
              <a:rPr lang="sv-SE" dirty="0">
                <a:solidFill>
                  <a:schemeClr val="tx1">
                    <a:lumMod val="95000"/>
                    <a:lumOff val="5000"/>
                  </a:schemeClr>
                </a:solidFill>
                <a:latin typeface="+mj-lt"/>
                <a:ea typeface="Open Sans" panose="020B0604020202020204" charset="0"/>
                <a:cs typeface="Open Sans" panose="020B0604020202020204" charset="0"/>
              </a:rPr>
              <a:t> bidrar till en heltäckande el- och värmeförsörjning</a:t>
            </a:r>
          </a:p>
        </p:txBody>
      </p:sp>
      <p:pic>
        <p:nvPicPr>
          <p:cNvPr id="12290" name="Picture 2" descr="U:\Marketing\Dateien-JDH-Restored\Restore-Laptop2\CD Lausitzring\Fotos Lausitzring\IMG_5693 1 .jpg"/>
          <p:cNvPicPr>
            <a:picLocks noChangeAspect="1" noChangeArrowheads="1"/>
          </p:cNvPicPr>
          <p:nvPr/>
        </p:nvPicPr>
        <p:blipFill rotWithShape="1">
          <a:blip r:embed="rId2">
            <a:extLst>
              <a:ext uri="{28A0092B-C50C-407E-A947-70E740481C1C}">
                <a14:useLocalDpi xmlns:a14="http://schemas.microsoft.com/office/drawing/2010/main" val="0"/>
              </a:ext>
            </a:extLst>
          </a:blip>
          <a:srcRect l="1030" t="12989" b="51664"/>
          <a:stretch/>
        </p:blipFill>
        <p:spPr bwMode="auto">
          <a:xfrm>
            <a:off x="406400" y="8040496"/>
            <a:ext cx="24409400" cy="581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365935"/>
            <a:ext cx="18084394" cy="2123658"/>
          </a:xfrm>
          <a:prstGeom prst="rect">
            <a:avLst/>
          </a:prstGeom>
          <a:noFill/>
        </p:spPr>
        <p:txBody>
          <a:bodyPr wrap="square" rtlCol="0">
            <a:spAutoFit/>
          </a:bodyPr>
          <a:lstStyle/>
          <a:p>
            <a:r>
              <a:rPr lang="sv-SE" sz="6600" b="1">
                <a:solidFill>
                  <a:srgbClr val="00807E"/>
                </a:solidFill>
                <a:ea typeface="Open Sans" pitchFamily="34" charset="0"/>
                <a:cs typeface="Open Sans" pitchFamily="34" charset="0"/>
              </a:rPr>
              <a:t>La Ferrière</a:t>
            </a:r>
          </a:p>
          <a:p>
            <a:endParaRPr lang="en-US" sz="6600" spc="100" dirty="0">
              <a:solidFill>
                <a:srgbClr val="00807E"/>
              </a:solidFill>
              <a:ea typeface="Open Sans" pitchFamily="34" charset="0"/>
              <a:cs typeface="Open Sans" pitchFamily="34" charset="0"/>
            </a:endParaRPr>
          </a:p>
        </p:txBody>
      </p:sp>
      <p:sp>
        <p:nvSpPr>
          <p:cNvPr id="10" name="Rechteck 9"/>
          <p:cNvSpPr/>
          <p:nvPr/>
        </p:nvSpPr>
        <p:spPr>
          <a:xfrm>
            <a:off x="1193800" y="4045242"/>
            <a:ext cx="22809200" cy="3416320"/>
          </a:xfrm>
          <a:prstGeom prst="rect">
            <a:avLst/>
          </a:prstGeom>
        </p:spPr>
        <p:txBody>
          <a:bodyPr wrap="square">
            <a:spAutoFit/>
          </a:bodyPr>
          <a:lstStyle/>
          <a:p>
            <a:pPr marL="571500" indent="-571500">
              <a:buFontTx/>
              <a:buChar char="-"/>
            </a:pPr>
            <a:r>
              <a:rPr lang="sv-SE">
                <a:latin typeface="+mj-lt"/>
                <a:ea typeface="Open Sans" panose="020B0604020202020204" charset="0"/>
                <a:cs typeface="Open Sans" panose="020B0604020202020204" charset="0"/>
              </a:rPr>
              <a:t>2014 tog vi </a:t>
            </a:r>
            <a:r>
              <a:rPr lang="sv-SE" b="1">
                <a:latin typeface="+mj-lt"/>
                <a:ea typeface="Open Sans" panose="020B0604020202020204" charset="0"/>
                <a:cs typeface="Open Sans" panose="020B0604020202020204" charset="0"/>
              </a:rPr>
              <a:t>8 anläggningar </a:t>
            </a:r>
            <a:r>
              <a:rPr lang="sv-SE">
                <a:latin typeface="+mj-lt"/>
                <a:ea typeface="Open Sans" panose="020B0604020202020204" charset="0"/>
                <a:cs typeface="Open Sans" panose="020B0604020202020204" charset="0"/>
              </a:rPr>
              <a:t>i drift</a:t>
            </a:r>
          </a:p>
          <a:p>
            <a:pPr marL="571500" indent="-571500">
              <a:buFontTx/>
              <a:buChar char="-"/>
            </a:pPr>
            <a:r>
              <a:rPr lang="sv-SE">
                <a:latin typeface="+mj-lt"/>
                <a:ea typeface="Open Sans" panose="020B0604020202020204" charset="0"/>
                <a:cs typeface="Open Sans" panose="020B0604020202020204" charset="0"/>
              </a:rPr>
              <a:t>Den största utmaningen bestod i att följa kraven i den franska miljölagen </a:t>
            </a:r>
            <a:r>
              <a:rPr lang="sv-SE" b="1">
                <a:latin typeface="+mj-lt"/>
                <a:ea typeface="Open Sans" panose="020B0604020202020204" charset="0"/>
                <a:cs typeface="Open Sans" panose="020B0604020202020204" charset="0"/>
              </a:rPr>
              <a:t>ICPE</a:t>
            </a:r>
            <a:r>
              <a:rPr lang="sv-SE">
                <a:latin typeface="+mj-lt"/>
                <a:ea typeface="Open Sans" panose="020B0604020202020204" charset="0"/>
                <a:cs typeface="Open Sans" panose="020B0604020202020204" charset="0"/>
              </a:rPr>
              <a:t>, vars räckvidd utvidgades även till vindkraftverk. Förutom kontroll av miljöpåverkan ställs även omfattande krav på samråd med de boende. </a:t>
            </a:r>
          </a:p>
          <a:p>
            <a:pPr marL="571500" indent="-571500">
              <a:buFontTx/>
              <a:buChar char="-"/>
            </a:pPr>
            <a:r>
              <a:rPr lang="sv-SE">
                <a:latin typeface="+mj-lt"/>
                <a:ea typeface="Open Sans" panose="020B0604020202020204" charset="0"/>
                <a:cs typeface="Open Sans" panose="020B0604020202020204" charset="0"/>
              </a:rPr>
              <a:t>Det goda samarbetet med kommunala myndigheter och vårt franska dotterbolag P&amp;T:s erfarenheter var avgörande för det lyckade genomförandet. </a:t>
            </a:r>
          </a:p>
        </p:txBody>
      </p:sp>
      <p:pic>
        <p:nvPicPr>
          <p:cNvPr id="3074" name="Picture 2" descr="C:\Users\tauke\AppData\Local\Microsoft\Windows\Temporary Internet Files\Content.Outlook\UVNZ2SI1\09092015-09092015-IMG_3868 (2).jpg"/>
          <p:cNvPicPr>
            <a:picLocks noChangeAspect="1" noChangeArrowheads="1"/>
          </p:cNvPicPr>
          <p:nvPr/>
        </p:nvPicPr>
        <p:blipFill rotWithShape="1">
          <a:blip r:embed="rId2">
            <a:extLst>
              <a:ext uri="{28A0092B-C50C-407E-A947-70E740481C1C}">
                <a14:useLocalDpi xmlns:a14="http://schemas.microsoft.com/office/drawing/2010/main" val="0"/>
              </a:ext>
            </a:extLst>
          </a:blip>
          <a:srcRect t="2999" b="27314"/>
          <a:stretch/>
        </p:blipFill>
        <p:spPr bwMode="auto">
          <a:xfrm>
            <a:off x="406400" y="7924800"/>
            <a:ext cx="24384000" cy="590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0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descr="balken.jpg"/>
          <p:cNvPicPr>
            <a:picLocks noChangeAspect="1"/>
          </p:cNvPicPr>
          <p:nvPr/>
        </p:nvPicPr>
        <p:blipFill>
          <a:blip r:embed="rId2" cstate="print"/>
          <a:stretch>
            <a:fillRect/>
          </a:stretch>
        </p:blipFill>
        <p:spPr>
          <a:xfrm>
            <a:off x="-50800" y="0"/>
            <a:ext cx="457200" cy="13827512"/>
          </a:xfrm>
          <a:prstGeom prst="rect">
            <a:avLst/>
          </a:prstGeom>
        </p:spPr>
      </p:pic>
      <p:pic>
        <p:nvPicPr>
          <p:cNvPr id="2" name="Grafik 1" descr="Ein Bild, das Text, Karte, Atlas enthält.&#10;&#10;Beschreibung automatisch generiert.">
            <a:extLst>
              <a:ext uri="{FF2B5EF4-FFF2-40B4-BE49-F238E27FC236}">
                <a16:creationId xmlns:a16="http://schemas.microsoft.com/office/drawing/2014/main" id="{177D4CF7-C5CF-1389-BD99-4CAF542DC508}"/>
              </a:ext>
            </a:extLst>
          </p:cNvPr>
          <p:cNvPicPr>
            <a:picLocks noChangeAspect="1"/>
          </p:cNvPicPr>
          <p:nvPr/>
        </p:nvPicPr>
        <p:blipFill>
          <a:blip r:embed="rId3"/>
          <a:stretch>
            <a:fillRect/>
          </a:stretch>
        </p:blipFill>
        <p:spPr>
          <a:xfrm>
            <a:off x="8298220" y="3593"/>
            <a:ext cx="16011272" cy="13712392"/>
          </a:xfrm>
          <a:prstGeom prst="rect">
            <a:avLst/>
          </a:prstGeom>
        </p:spPr>
      </p:pic>
      <p:sp>
        <p:nvSpPr>
          <p:cNvPr id="6" name="TextBox 18"/>
          <p:cNvSpPr txBox="1"/>
          <p:nvPr/>
        </p:nvSpPr>
        <p:spPr>
          <a:xfrm>
            <a:off x="1168807" y="2337990"/>
            <a:ext cx="18084394" cy="3139321"/>
          </a:xfrm>
          <a:prstGeom prst="rect">
            <a:avLst/>
          </a:prstGeom>
          <a:noFill/>
        </p:spPr>
        <p:txBody>
          <a:bodyPr wrap="square" lIns="91440" tIns="45720" rIns="91440" bIns="45720" rtlCol="0" anchor="t">
            <a:spAutoFit/>
          </a:bodyPr>
          <a:lstStyle/>
          <a:p>
            <a:r>
              <a:rPr lang="sv-SE" sz="6600">
                <a:solidFill>
                  <a:srgbClr val="00807E"/>
                </a:solidFill>
                <a:ea typeface="Open Sans"/>
                <a:cs typeface="Open Sans"/>
              </a:rPr>
              <a:t>Våra</a:t>
            </a:r>
            <a:endParaRPr lang="de-DE"/>
          </a:p>
          <a:p>
            <a:r>
              <a:rPr lang="sv-SE" sz="6600" b="1" dirty="0">
                <a:solidFill>
                  <a:srgbClr val="00807E"/>
                </a:solidFill>
                <a:ea typeface="Open Sans"/>
                <a:cs typeface="Open Sans"/>
              </a:rPr>
              <a:t>verksamhetsställen</a:t>
            </a:r>
            <a:endParaRPr lang="sv-SE" dirty="0"/>
          </a:p>
          <a:p>
            <a:endParaRPr lang="en-US" sz="6600" spc="100" dirty="0">
              <a:solidFill>
                <a:srgbClr val="00807E"/>
              </a:solidFill>
              <a:ea typeface="Open Sans" pitchFamily="34" charset="0"/>
              <a:cs typeface="Open Sans" pitchFamily="34" charset="0"/>
            </a:endParaRPr>
          </a:p>
        </p:txBody>
      </p:sp>
      <p:sp>
        <p:nvSpPr>
          <p:cNvPr id="4" name="Rechteck 3">
            <a:extLst>
              <a:ext uri="{FF2B5EF4-FFF2-40B4-BE49-F238E27FC236}">
                <a16:creationId xmlns:a16="http://schemas.microsoft.com/office/drawing/2014/main" id="{5B059B09-5288-A634-2C0B-56197D91FD50}"/>
              </a:ext>
            </a:extLst>
          </p:cNvPr>
          <p:cNvSpPr/>
          <p:nvPr/>
        </p:nvSpPr>
        <p:spPr>
          <a:xfrm>
            <a:off x="1170999" y="4911687"/>
            <a:ext cx="4686497" cy="5632311"/>
          </a:xfrm>
          <a:prstGeom prst="rect">
            <a:avLst/>
          </a:prstGeom>
        </p:spPr>
        <p:txBody>
          <a:bodyPr wrap="square" lIns="91440" tIns="45720" rIns="91440" bIns="45720" anchor="t">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71500" indent="-571500">
              <a:buFont typeface="Arial" panose="020B0604020202020204" pitchFamily="34" charset="0"/>
              <a:buChar char="•"/>
            </a:pPr>
            <a:r>
              <a:rPr lang="de-DE" dirty="0" err="1">
                <a:ea typeface="Open Sans"/>
                <a:cs typeface="Open Sans"/>
              </a:rPr>
              <a:t>Finland</a:t>
            </a:r>
          </a:p>
          <a:p>
            <a:pPr marL="571500" indent="-571500">
              <a:buFont typeface="Arial" panose="020B0604020202020204" pitchFamily="34" charset="0"/>
              <a:buChar char="•"/>
            </a:pPr>
            <a:r>
              <a:rPr lang="de-DE" err="1">
                <a:ea typeface="Open Sans"/>
                <a:cs typeface="Open Sans"/>
              </a:rPr>
              <a:t>Tyskland</a:t>
            </a:r>
            <a:endParaRPr lang="de-DE" err="1">
              <a:ea typeface="Open Sans" panose="020B0604020202020204" charset="0"/>
              <a:cs typeface="Open Sans" panose="020B0604020202020204" charset="0"/>
            </a:endParaRPr>
          </a:p>
          <a:p>
            <a:pPr marL="571500" indent="-571500">
              <a:buFont typeface="Arial" panose="020B0604020202020204" pitchFamily="34" charset="0"/>
              <a:buChar char="•"/>
            </a:pPr>
            <a:r>
              <a:rPr lang="de-DE" dirty="0" err="1">
                <a:ea typeface="Open Sans"/>
                <a:cs typeface="Open Sans"/>
              </a:rPr>
              <a:t>Frankrike</a:t>
            </a:r>
          </a:p>
          <a:p>
            <a:pPr marL="571500" indent="-571500">
              <a:buFont typeface="Arial" panose="020B0604020202020204" pitchFamily="34" charset="0"/>
              <a:buChar char="•"/>
            </a:pPr>
            <a:r>
              <a:rPr lang="de-DE" dirty="0">
                <a:ea typeface="Open Sans"/>
                <a:cs typeface="Open Sans"/>
              </a:rPr>
              <a:t>Polen</a:t>
            </a:r>
            <a:endParaRPr lang="de-DE" dirty="0" err="1">
              <a:ea typeface="Open Sans" panose="020B0604020202020204" charset="0"/>
              <a:cs typeface="Open Sans" panose="020B0604020202020204" charset="0"/>
            </a:endParaRPr>
          </a:p>
          <a:p>
            <a:pPr marL="571500" indent="-571500">
              <a:buFont typeface="Arial" panose="020B0604020202020204" pitchFamily="34" charset="0"/>
              <a:buChar char="•"/>
            </a:pPr>
            <a:r>
              <a:rPr lang="de-DE" dirty="0" err="1">
                <a:ea typeface="Open Sans"/>
                <a:cs typeface="Open Sans"/>
              </a:rPr>
              <a:t>Sydafrika</a:t>
            </a:r>
            <a:endParaRPr lang="de-DE" dirty="0" err="1">
              <a:ea typeface="Open Sans" panose="020B0604020202020204" charset="0"/>
              <a:cs typeface="Open Sans" panose="020B0604020202020204" charset="0"/>
            </a:endParaRPr>
          </a:p>
          <a:p>
            <a:pPr marL="571500" indent="-571500">
              <a:buFont typeface="Arial" panose="020B0604020202020204" pitchFamily="34" charset="0"/>
              <a:buChar char="•"/>
            </a:pPr>
            <a:r>
              <a:rPr lang="de-DE" dirty="0" err="1">
                <a:ea typeface="Open Sans"/>
                <a:cs typeface="Open Sans"/>
              </a:rPr>
              <a:t>Grekland</a:t>
            </a:r>
            <a:br>
              <a:rPr lang="de-DE" dirty="0">
                <a:ea typeface="Open Sans" panose="020B0604020202020204" charset="0"/>
                <a:cs typeface="Open Sans" panose="020B0604020202020204" charset="0"/>
              </a:rPr>
            </a:br>
            <a:endParaRPr lang="de-DE">
              <a:ea typeface="Open Sans" panose="020B0604020202020204" charset="0"/>
              <a:cs typeface="Open Sans" panose="020B0604020202020204" charset="0"/>
            </a:endParaRPr>
          </a:p>
          <a:p>
            <a:endParaRPr lang="de-DE" b="1" dirty="0">
              <a:solidFill>
                <a:srgbClr val="00807E"/>
              </a:solidFill>
              <a:ea typeface="Open Sans" panose="020B0604020202020204" charset="0"/>
              <a:cs typeface="Open Sans" panose="020B0604020202020204" charset="0"/>
            </a:endParaRP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Tree>
    <p:extLst>
      <p:ext uri="{BB962C8B-B14F-4D97-AF65-F5344CB8AC3E}">
        <p14:creationId xmlns:p14="http://schemas.microsoft.com/office/powerpoint/2010/main" val="366604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descr="eq_logo.jpg"/>
          <p:cNvPicPr>
            <a:picLocks noChangeAspect="1"/>
          </p:cNvPicPr>
          <p:nvPr/>
        </p:nvPicPr>
        <p:blipFill>
          <a:blip r:embed="rId2" cstate="print"/>
          <a:stretch>
            <a:fillRect/>
          </a:stretch>
        </p:blipFill>
        <p:spPr>
          <a:xfrm>
            <a:off x="969010" y="503631"/>
            <a:ext cx="6120694" cy="1101725"/>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165546"/>
            <a:ext cx="23977600" cy="15993058"/>
          </a:xfrm>
          <a:prstGeom prst="rect">
            <a:avLst/>
          </a:prstGeom>
        </p:spPr>
      </p:pic>
      <p:sp>
        <p:nvSpPr>
          <p:cNvPr id="3" name="Textfeld 2"/>
          <p:cNvSpPr txBox="1"/>
          <p:nvPr/>
        </p:nvSpPr>
        <p:spPr>
          <a:xfrm>
            <a:off x="1676400" y="1605356"/>
            <a:ext cx="13843000" cy="4278094"/>
          </a:xfrm>
          <a:prstGeom prst="rect">
            <a:avLst/>
          </a:prstGeom>
          <a:noFill/>
        </p:spPr>
        <p:txBody>
          <a:bodyPr wrap="square" rtlCol="0">
            <a:spAutoFit/>
          </a:bodyPr>
          <a:lstStyle/>
          <a:p>
            <a:r>
              <a:rPr lang="sv-SE" sz="6600">
                <a:solidFill>
                  <a:srgbClr val="00807E"/>
                </a:solidFill>
                <a:ea typeface="Open Sans" pitchFamily="34" charset="0"/>
                <a:cs typeface="Open Sans" pitchFamily="34" charset="0"/>
              </a:rPr>
              <a:t>En partner i energiomställningen.</a:t>
            </a:r>
          </a:p>
          <a:p>
            <a:r>
              <a:rPr lang="sv-SE" sz="6600" b="1">
                <a:solidFill>
                  <a:srgbClr val="00807E"/>
                </a:solidFill>
                <a:ea typeface="Open Sans" pitchFamily="34" charset="0"/>
                <a:cs typeface="Open Sans" pitchFamily="34" charset="0"/>
              </a:rPr>
              <a:t>Med naturliga krafter.</a:t>
            </a:r>
          </a:p>
          <a:p>
            <a:endParaRPr lang="en-US" sz="6600" spc="100" dirty="0">
              <a:solidFill>
                <a:srgbClr val="00807E"/>
              </a:solidFill>
              <a:ea typeface="Open Sans" pitchFamily="34" charset="0"/>
              <a:cs typeface="Open Sans" pitchFamily="34" charset="0"/>
            </a:endParaRPr>
          </a:p>
          <a:p>
            <a:endParaRPr lang="de-DE" sz="6600" dirty="0">
              <a:solidFill>
                <a:srgbClr val="00807E"/>
              </a:solidFill>
            </a:endParaRPr>
          </a:p>
        </p:txBody>
      </p:sp>
    </p:spTree>
    <p:extLst>
      <p:ext uri="{BB962C8B-B14F-4D97-AF65-F5344CB8AC3E}">
        <p14:creationId xmlns:p14="http://schemas.microsoft.com/office/powerpoint/2010/main" val="6832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tauke\Desktop\Hamersen_Windraeder_TOKO9204_A.jpg"/>
          <p:cNvPicPr>
            <a:picLocks noChangeAspect="1" noChangeArrowheads="1"/>
          </p:cNvPicPr>
          <p:nvPr/>
        </p:nvPicPr>
        <p:blipFill>
          <a:blip r:embed="rId2">
            <a:duotone>
              <a:prstClr val="black"/>
              <a:srgbClr val="00807E">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6400" y="-2152651"/>
            <a:ext cx="24771350" cy="16514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1626850" y="1534616"/>
            <a:ext cx="13843000" cy="4154984"/>
          </a:xfrm>
          <a:prstGeom prst="rect">
            <a:avLst/>
          </a:prstGeom>
          <a:noFill/>
        </p:spPr>
        <p:txBody>
          <a:bodyPr wrap="square" rtlCol="0">
            <a:spAutoFit/>
          </a:bodyPr>
          <a:lstStyle/>
          <a:p>
            <a:r>
              <a:rPr lang="sv-SE" sz="6600">
                <a:solidFill>
                  <a:srgbClr val="00807E"/>
                </a:solidFill>
                <a:ea typeface="Open Sans" pitchFamily="34" charset="0"/>
                <a:cs typeface="Open Sans" pitchFamily="34" charset="0"/>
              </a:rPr>
              <a:t>Vi ger dig energi.</a:t>
            </a:r>
          </a:p>
          <a:p>
            <a:r>
              <a:rPr lang="sv-SE" sz="6600" b="1">
                <a:solidFill>
                  <a:srgbClr val="00807E"/>
                </a:solidFill>
                <a:ea typeface="Open Sans" pitchFamily="34" charset="0"/>
                <a:cs typeface="Open Sans" pitchFamily="34" charset="0"/>
              </a:rPr>
              <a:t>För framtiden.</a:t>
            </a:r>
          </a:p>
          <a:p>
            <a:endParaRPr lang="en-US" sz="6600" spc="100" dirty="0">
              <a:solidFill>
                <a:srgbClr val="00807E"/>
              </a:solidFill>
              <a:ea typeface="Open Sans" pitchFamily="34" charset="0"/>
              <a:cs typeface="Open Sans" pitchFamily="34" charset="0"/>
            </a:endParaRPr>
          </a:p>
          <a:p>
            <a:endParaRPr lang="de-DE" sz="6600" dirty="0">
              <a:solidFill>
                <a:srgbClr val="00807E"/>
              </a:solidFill>
            </a:endParaRPr>
          </a:p>
        </p:txBody>
      </p:sp>
      <p:sp>
        <p:nvSpPr>
          <p:cNvPr id="11" name="Rechteck 4"/>
          <p:cNvSpPr/>
          <p:nvPr/>
        </p:nvSpPr>
        <p:spPr>
          <a:xfrm>
            <a:off x="19602450" y="5410200"/>
            <a:ext cx="5422900" cy="3200400"/>
          </a:xfrm>
          <a:prstGeom prst="rect">
            <a:avLst/>
          </a:prstGeom>
          <a:solidFill>
            <a:srgbClr val="008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20116800" y="5745480"/>
            <a:ext cx="4552950" cy="2462213"/>
          </a:xfrm>
          <a:prstGeom prst="rect">
            <a:avLst/>
          </a:prstGeom>
          <a:noFill/>
        </p:spPr>
        <p:txBody>
          <a:bodyPr wrap="square" rtlCol="0">
            <a:spAutoFit/>
          </a:bodyPr>
          <a:lstStyle/>
          <a:p>
            <a:r>
              <a:rPr lang="sv-SE" sz="2200">
                <a:solidFill>
                  <a:schemeClr val="bg1"/>
                </a:solidFill>
                <a:latin typeface="+mj-lt"/>
              </a:rPr>
              <a:t>Energiequelle GmbH</a:t>
            </a:r>
          </a:p>
          <a:p>
            <a:r>
              <a:rPr lang="sv-SE" sz="2200">
                <a:solidFill>
                  <a:schemeClr val="bg1"/>
                </a:solidFill>
                <a:latin typeface="+mj-lt"/>
              </a:rPr>
              <a:t>Hauptstr. 44</a:t>
            </a:r>
          </a:p>
          <a:p>
            <a:r>
              <a:rPr lang="sv-SE" sz="2200">
                <a:solidFill>
                  <a:schemeClr val="bg1"/>
                </a:solidFill>
                <a:latin typeface="+mj-lt"/>
              </a:rPr>
              <a:t>DE-15806 Zossen OT Kallinchen</a:t>
            </a:r>
          </a:p>
          <a:p>
            <a:endParaRPr lang="de-DE" sz="2200" dirty="0">
              <a:solidFill>
                <a:schemeClr val="bg1"/>
              </a:solidFill>
              <a:latin typeface="+mj-lt"/>
            </a:endParaRPr>
          </a:p>
          <a:p>
            <a:r>
              <a:rPr lang="sv-SE" sz="2200">
                <a:solidFill>
                  <a:schemeClr val="bg1"/>
                </a:solidFill>
                <a:latin typeface="+mj-lt"/>
              </a:rPr>
              <a:t>T +49 33769 871 0</a:t>
            </a:r>
          </a:p>
          <a:p>
            <a:r>
              <a:rPr lang="sv-SE" sz="2200">
                <a:solidFill>
                  <a:schemeClr val="bg1"/>
                </a:solidFill>
                <a:latin typeface="+mj-lt"/>
              </a:rPr>
              <a:t>info@energiequelle.de</a:t>
            </a:r>
          </a:p>
          <a:p>
            <a:r>
              <a:rPr lang="sv-SE" sz="2200">
                <a:solidFill>
                  <a:schemeClr val="bg1"/>
                </a:solidFill>
                <a:latin typeface="+mj-lt"/>
              </a:rPr>
              <a:t>www.energiequelle.de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18"/>
          <p:cNvSpPr txBox="1"/>
          <p:nvPr/>
        </p:nvSpPr>
        <p:spPr>
          <a:xfrm>
            <a:off x="1070311" y="3935378"/>
            <a:ext cx="18084394" cy="6555641"/>
          </a:xfrm>
          <a:prstGeom prst="rect">
            <a:avLst/>
          </a:prstGeom>
          <a:noFill/>
        </p:spPr>
        <p:txBody>
          <a:bodyPr wrap="square" rtlCol="0">
            <a:spAutoFit/>
          </a:bodyPr>
          <a:lstStyle/>
          <a:p>
            <a:r>
              <a:rPr lang="sv-SE" sz="6600">
                <a:solidFill>
                  <a:srgbClr val="00807E"/>
                </a:solidFill>
                <a:ea typeface="Open Sans" pitchFamily="34" charset="0"/>
                <a:cs typeface="Open Sans" pitchFamily="34" charset="0"/>
              </a:rPr>
              <a:t>Vår </a:t>
            </a:r>
            <a:r>
              <a:rPr lang="sv-SE" sz="6600" b="1">
                <a:solidFill>
                  <a:srgbClr val="00807E"/>
                </a:solidFill>
                <a:ea typeface="Open Sans" pitchFamily="34" charset="0"/>
                <a:cs typeface="Open Sans" pitchFamily="34" charset="0"/>
              </a:rPr>
              <a:t>vision</a:t>
            </a:r>
          </a:p>
          <a:p>
            <a:endParaRPr lang="en-US" sz="6600" spc="100" dirty="0">
              <a:solidFill>
                <a:srgbClr val="00807E"/>
              </a:solidFill>
              <a:ea typeface="Open Sans" pitchFamily="34" charset="0"/>
              <a:cs typeface="Open Sans" pitchFamily="34" charset="0"/>
            </a:endParaRPr>
          </a:p>
          <a:p>
            <a:r>
              <a:rPr lang="sv-SE" sz="3400">
                <a:latin typeface="+mj-lt"/>
                <a:ea typeface="Open Sans" panose="020B0604020202020204" charset="0"/>
                <a:cs typeface="Open Sans" panose="020B0604020202020204" charset="0"/>
              </a:rPr>
              <a:t>Vind, sol och biomassa finns överallt. </a:t>
            </a:r>
          </a:p>
          <a:p>
            <a:r>
              <a:rPr lang="sv-SE" sz="3400">
                <a:latin typeface="+mj-lt"/>
                <a:ea typeface="Open Sans" panose="020B0604020202020204" charset="0"/>
                <a:cs typeface="Open Sans" panose="020B0604020202020204" charset="0"/>
              </a:rPr>
              <a:t>Vi är övertygade om att förnybar energi kommer att få en allt viktigare roll. </a:t>
            </a:r>
          </a:p>
          <a:p>
            <a:r>
              <a:rPr lang="sv-SE" sz="3400">
                <a:latin typeface="+mj-lt"/>
                <a:ea typeface="Open Sans" panose="020B0604020202020204" charset="0"/>
                <a:cs typeface="Open Sans" panose="020B0604020202020204" charset="0"/>
              </a:rPr>
              <a:t>Och då är det viktigt att kunna se hela bilden. </a:t>
            </a:r>
          </a:p>
          <a:p>
            <a:r>
              <a:rPr lang="sv-SE" sz="3400">
                <a:latin typeface="+mj-lt"/>
                <a:ea typeface="Open Sans" panose="020B0604020202020204" charset="0"/>
                <a:cs typeface="Open Sans" panose="020B0604020202020204" charset="0"/>
              </a:rPr>
              <a:t>Vårt företag fungerar som rådgivare för alla </a:t>
            </a:r>
          </a:p>
          <a:p>
            <a:r>
              <a:rPr lang="sv-SE" sz="3400">
                <a:latin typeface="+mj-lt"/>
                <a:ea typeface="Open Sans" panose="020B0604020202020204" charset="0"/>
                <a:cs typeface="Open Sans" panose="020B0604020202020204" charset="0"/>
              </a:rPr>
              <a:t>som vill satsa på grön energi.</a:t>
            </a:r>
          </a:p>
          <a:p>
            <a:endParaRPr lang="de-DE" sz="3400" dirty="0">
              <a:ea typeface="Open Sans" panose="020B0604020202020204" charset="0"/>
              <a:cs typeface="Open Sans" panose="020B0604020202020204" charset="0"/>
            </a:endParaRPr>
          </a:p>
          <a:p>
            <a:r>
              <a:rPr lang="sv-SE" sz="3400">
                <a:ea typeface="Open Sans" panose="020B0604020202020204" charset="0"/>
                <a:cs typeface="Open Sans" panose="020B0604020202020204" charset="0"/>
              </a:rPr>
              <a:t> </a:t>
            </a:r>
          </a:p>
          <a:p>
            <a:r>
              <a:rPr lang="sv-SE" sz="3400" b="1">
                <a:solidFill>
                  <a:srgbClr val="00807E"/>
                </a:solidFill>
                <a:ea typeface="Open Sans" panose="020B0604020202020204" charset="0"/>
                <a:cs typeface="Open Sans" panose="020B0604020202020204" charset="0"/>
              </a:rPr>
              <a:t>För både miljöns och kommande generationers skull. </a:t>
            </a:r>
          </a:p>
        </p:txBody>
      </p:sp>
      <p:sp>
        <p:nvSpPr>
          <p:cNvPr id="4" name="Ellipse 3"/>
          <p:cNvSpPr/>
          <p:nvPr/>
        </p:nvSpPr>
        <p:spPr>
          <a:xfrm>
            <a:off x="18249900" y="2452493"/>
            <a:ext cx="3143250" cy="3224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17394492" y="8702129"/>
            <a:ext cx="5461000" cy="1015663"/>
          </a:xfrm>
          <a:prstGeom prst="rect">
            <a:avLst/>
          </a:prstGeom>
          <a:noFill/>
        </p:spPr>
        <p:txBody>
          <a:bodyPr wrap="square" rtlCol="0">
            <a:spAutoFit/>
          </a:bodyPr>
          <a:lstStyle/>
          <a:p>
            <a:pPr algn="ctr"/>
            <a:r>
              <a:rPr lang="sv-SE" sz="3200" b="1" i="1">
                <a:solidFill>
                  <a:srgbClr val="00807E"/>
                </a:solidFill>
                <a:latin typeface="+mj-lt"/>
                <a:ea typeface="Open Sans" panose="020B0604020202020204" charset="0"/>
                <a:cs typeface="Open Sans" panose="020B0604020202020204" charset="0"/>
              </a:rPr>
              <a:t>MICHAEL RASCHEMANN</a:t>
            </a:r>
            <a:br>
              <a:rPr lang="sv-SE" sz="3200" b="1" i="1">
                <a:solidFill>
                  <a:srgbClr val="00807E"/>
                </a:solidFill>
                <a:latin typeface="+mj-lt"/>
                <a:ea typeface="Open Sans" panose="020B0604020202020204" charset="0"/>
                <a:cs typeface="Open Sans" panose="020B0604020202020204" charset="0"/>
              </a:rPr>
            </a:br>
            <a:r>
              <a:rPr lang="sv-SE">
                <a:latin typeface="+mj-lt"/>
                <a:ea typeface="Open Sans" panose="020B0604020202020204" charset="0"/>
                <a:cs typeface="Open Sans" panose="020B0604020202020204" charset="0"/>
              </a:rPr>
              <a:t>Ägare och VD</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7208" y="5065982"/>
            <a:ext cx="3436454" cy="331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37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t="35586"/>
          <a:stretch/>
        </p:blipFill>
        <p:spPr>
          <a:xfrm>
            <a:off x="406400" y="4921393"/>
            <a:ext cx="23977600" cy="10301720"/>
          </a:xfrm>
          <a:prstGeom prst="rect">
            <a:avLst/>
          </a:prstGeom>
        </p:spPr>
      </p:pic>
      <p:sp>
        <p:nvSpPr>
          <p:cNvPr id="6" name="TextBox 18"/>
          <p:cNvSpPr txBox="1"/>
          <p:nvPr/>
        </p:nvSpPr>
        <p:spPr>
          <a:xfrm>
            <a:off x="1168807" y="2772335"/>
            <a:ext cx="18084394" cy="2123658"/>
          </a:xfrm>
          <a:prstGeom prst="rect">
            <a:avLst/>
          </a:prstGeom>
          <a:noFill/>
        </p:spPr>
        <p:txBody>
          <a:bodyPr wrap="square" rtlCol="0">
            <a:spAutoFit/>
          </a:bodyPr>
          <a:lstStyle/>
          <a:p>
            <a:r>
              <a:rPr lang="sv-SE" sz="6600">
                <a:solidFill>
                  <a:srgbClr val="00807E"/>
                </a:solidFill>
                <a:ea typeface="Open Sans" pitchFamily="34" charset="0"/>
                <a:cs typeface="Open Sans" pitchFamily="34" charset="0"/>
              </a:rPr>
              <a:t>En </a:t>
            </a:r>
            <a:r>
              <a:rPr lang="sv-SE" sz="6600" b="1">
                <a:solidFill>
                  <a:srgbClr val="00807E"/>
                </a:solidFill>
                <a:ea typeface="Open Sans" pitchFamily="34" charset="0"/>
                <a:cs typeface="Open Sans" pitchFamily="34" charset="0"/>
              </a:rPr>
              <a:t>framgångssaga</a:t>
            </a:r>
          </a:p>
          <a:p>
            <a:endParaRPr lang="en-US" sz="6600" spc="100" dirty="0">
              <a:solidFill>
                <a:srgbClr val="00807E"/>
              </a:solidFill>
              <a:ea typeface="Open Sans" pitchFamily="34" charset="0"/>
              <a:cs typeface="Open Sans"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3381" y="7334250"/>
            <a:ext cx="4768069" cy="963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hteck 4"/>
          <p:cNvSpPr/>
          <p:nvPr/>
        </p:nvSpPr>
        <p:spPr>
          <a:xfrm>
            <a:off x="7670800" y="9389157"/>
            <a:ext cx="16713200" cy="3755343"/>
          </a:xfrm>
          <a:prstGeom prst="rect">
            <a:avLst/>
          </a:prstGeom>
          <a:solidFill>
            <a:srgbClr val="008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594" y="9655331"/>
            <a:ext cx="1379906" cy="1379906"/>
          </a:xfrm>
          <a:prstGeom prst="rect">
            <a:avLst/>
          </a:prstGeom>
        </p:spPr>
      </p:pic>
      <p:pic>
        <p:nvPicPr>
          <p:cNvPr id="34"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24360" y="9957210"/>
            <a:ext cx="1526540" cy="1126922"/>
          </a:xfrm>
          <a:prstGeom prst="rect">
            <a:avLst/>
          </a:prstGeom>
        </p:spPr>
      </p:pic>
      <p:pic>
        <p:nvPicPr>
          <p:cNvPr id="35" name="Grafi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8968" y="9970550"/>
            <a:ext cx="1196864" cy="1116969"/>
          </a:xfrm>
          <a:prstGeom prst="rect">
            <a:avLst/>
          </a:prstGeom>
        </p:spPr>
      </p:pic>
      <p:pic>
        <p:nvPicPr>
          <p:cNvPr id="36" name="Grafik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64226" y="9934783"/>
            <a:ext cx="1149349" cy="1149349"/>
          </a:xfrm>
          <a:prstGeom prst="rect">
            <a:avLst/>
          </a:prstGeom>
        </p:spPr>
      </p:pic>
      <p:pic>
        <p:nvPicPr>
          <p:cNvPr id="37" name="Grafik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28390" y="9942060"/>
            <a:ext cx="1182787" cy="1134794"/>
          </a:xfrm>
          <a:prstGeom prst="rect">
            <a:avLst/>
          </a:prstGeom>
        </p:spPr>
      </p:pic>
      <p:sp>
        <p:nvSpPr>
          <p:cNvPr id="38" name="Textfeld 26"/>
          <p:cNvSpPr txBox="1"/>
          <p:nvPr/>
        </p:nvSpPr>
        <p:spPr>
          <a:xfrm>
            <a:off x="8382000" y="11149537"/>
            <a:ext cx="2495550" cy="1261884"/>
          </a:xfrm>
          <a:prstGeom prst="rect">
            <a:avLst/>
          </a:prstGeom>
          <a:noFill/>
        </p:spPr>
        <p:txBody>
          <a:bodyPr wrap="square" rtlCol="0">
            <a:spAutoFit/>
          </a:bodyPr>
          <a:lstStyle/>
          <a:p>
            <a:pPr algn="ctr"/>
            <a:r>
              <a:rPr lang="sv-SE" sz="2600">
                <a:solidFill>
                  <a:schemeClr val="bg1"/>
                </a:solidFill>
                <a:ea typeface="Open Sans" panose="020B0604020202020204" charset="0"/>
                <a:cs typeface="Open Sans" panose="020B0604020202020204" charset="0"/>
              </a:rPr>
              <a:t>Grundades </a:t>
            </a:r>
          </a:p>
          <a:p>
            <a:pPr algn="ctr"/>
            <a:r>
              <a:rPr lang="sv-SE" sz="5000" b="1">
                <a:solidFill>
                  <a:schemeClr val="bg1"/>
                </a:solidFill>
                <a:ea typeface="Open Sans" panose="020B0604020202020204" charset="0"/>
                <a:cs typeface="Open Sans" panose="020B0604020202020204" charset="0"/>
              </a:rPr>
              <a:t>1997</a:t>
            </a:r>
          </a:p>
        </p:txBody>
      </p:sp>
      <p:sp>
        <p:nvSpPr>
          <p:cNvPr id="39" name="Textfeld 28"/>
          <p:cNvSpPr txBox="1"/>
          <p:nvPr/>
        </p:nvSpPr>
        <p:spPr>
          <a:xfrm>
            <a:off x="11539855" y="11198432"/>
            <a:ext cx="2495550" cy="1785104"/>
          </a:xfrm>
          <a:prstGeom prst="rect">
            <a:avLst/>
          </a:prstGeom>
          <a:noFill/>
        </p:spPr>
        <p:txBody>
          <a:bodyPr wrap="square" rtlCol="0">
            <a:spAutoFit/>
          </a:bodyPr>
          <a:lstStyle/>
          <a:p>
            <a:pPr algn="ctr"/>
            <a:r>
              <a:rPr lang="sv-SE" sz="2600" dirty="0">
                <a:solidFill>
                  <a:schemeClr val="bg1"/>
                </a:solidFill>
                <a:ea typeface="Open Sans" panose="020B0604020202020204" charset="0"/>
                <a:cs typeface="Open Sans" panose="020B0604020202020204" charset="0"/>
              </a:rPr>
              <a:t>Fler än  </a:t>
            </a:r>
          </a:p>
          <a:p>
            <a:pPr algn="ctr"/>
            <a:r>
              <a:rPr lang="sv-SE" sz="6000" b="1" dirty="0">
                <a:solidFill>
                  <a:schemeClr val="bg1"/>
                </a:solidFill>
                <a:ea typeface="Open Sans" panose="020B0604020202020204" charset="0"/>
                <a:cs typeface="Open Sans" panose="020B0604020202020204" charset="0"/>
              </a:rPr>
              <a:t>400</a:t>
            </a:r>
          </a:p>
          <a:p>
            <a:pPr algn="ctr"/>
            <a:r>
              <a:rPr lang="sv-SE" sz="2400" dirty="0">
                <a:solidFill>
                  <a:schemeClr val="bg1"/>
                </a:solidFill>
                <a:ea typeface="Open Sans" panose="020B0604020202020204" charset="0"/>
                <a:cs typeface="Open Sans" panose="020B0604020202020204" charset="0"/>
              </a:rPr>
              <a:t>medarbetare</a:t>
            </a:r>
          </a:p>
        </p:txBody>
      </p:sp>
      <p:sp>
        <p:nvSpPr>
          <p:cNvPr id="40" name="Textfeld 29"/>
          <p:cNvSpPr txBox="1"/>
          <p:nvPr/>
        </p:nvSpPr>
        <p:spPr>
          <a:xfrm>
            <a:off x="14697980" y="11122232"/>
            <a:ext cx="2691946" cy="1323439"/>
          </a:xfrm>
          <a:prstGeom prst="rect">
            <a:avLst/>
          </a:prstGeom>
          <a:noFill/>
        </p:spPr>
        <p:txBody>
          <a:bodyPr wrap="square" rtlCol="0">
            <a:spAutoFit/>
          </a:bodyPr>
          <a:lstStyle/>
          <a:p>
            <a:pPr algn="ctr"/>
            <a:r>
              <a:rPr lang="sv-SE" sz="5600" b="1" dirty="0">
                <a:solidFill>
                  <a:schemeClr val="bg1"/>
                </a:solidFill>
                <a:ea typeface="Open Sans" panose="020B0604020202020204" charset="0"/>
                <a:cs typeface="Open Sans" panose="020B0604020202020204" charset="0"/>
              </a:rPr>
              <a:t>20</a:t>
            </a:r>
          </a:p>
          <a:p>
            <a:pPr algn="ctr"/>
            <a:r>
              <a:rPr lang="sv-SE" sz="2400" dirty="0">
                <a:solidFill>
                  <a:schemeClr val="bg1"/>
                </a:solidFill>
                <a:ea typeface="Open Sans" panose="020B0604020202020204" charset="0"/>
                <a:cs typeface="Open Sans" panose="020B0604020202020204" charset="0"/>
              </a:rPr>
              <a:t>verksamhetsställen</a:t>
            </a:r>
          </a:p>
        </p:txBody>
      </p:sp>
      <p:sp>
        <p:nvSpPr>
          <p:cNvPr id="41" name="Textfeld 30"/>
          <p:cNvSpPr txBox="1"/>
          <p:nvPr/>
        </p:nvSpPr>
        <p:spPr>
          <a:xfrm>
            <a:off x="18005426" y="11165822"/>
            <a:ext cx="2495550" cy="1415772"/>
          </a:xfrm>
          <a:prstGeom prst="rect">
            <a:avLst/>
          </a:prstGeom>
          <a:noFill/>
        </p:spPr>
        <p:txBody>
          <a:bodyPr wrap="square" rtlCol="0">
            <a:spAutoFit/>
          </a:bodyPr>
          <a:lstStyle/>
          <a:p>
            <a:pPr algn="ctr"/>
            <a:r>
              <a:rPr lang="sv-SE" sz="4600" b="1">
                <a:solidFill>
                  <a:schemeClr val="bg1"/>
                </a:solidFill>
                <a:ea typeface="Open Sans" panose="020B0604020202020204" charset="0"/>
                <a:cs typeface="Open Sans" panose="020B0604020202020204" charset="0"/>
              </a:rPr>
              <a:t>INTER-</a:t>
            </a:r>
          </a:p>
          <a:p>
            <a:pPr algn="ctr"/>
            <a:r>
              <a:rPr lang="sv-SE" sz="3900">
                <a:solidFill>
                  <a:schemeClr val="bg1"/>
                </a:solidFill>
                <a:ea typeface="Open Sans" panose="020B0604020202020204" charset="0"/>
                <a:cs typeface="Open Sans" panose="020B0604020202020204" charset="0"/>
              </a:rPr>
              <a:t>nationellt</a:t>
            </a:r>
          </a:p>
        </p:txBody>
      </p:sp>
      <p:sp>
        <p:nvSpPr>
          <p:cNvPr id="42" name="Textfeld 31"/>
          <p:cNvSpPr txBox="1"/>
          <p:nvPr/>
        </p:nvSpPr>
        <p:spPr>
          <a:xfrm>
            <a:off x="21272009" y="11165822"/>
            <a:ext cx="2495550" cy="1123384"/>
          </a:xfrm>
          <a:prstGeom prst="rect">
            <a:avLst/>
          </a:prstGeom>
          <a:noFill/>
        </p:spPr>
        <p:txBody>
          <a:bodyPr wrap="square" rtlCol="0">
            <a:spAutoFit/>
          </a:bodyPr>
          <a:lstStyle/>
          <a:p>
            <a:pPr algn="ctr"/>
            <a:r>
              <a:rPr lang="sv-SE" sz="5000" b="1" dirty="0">
                <a:solidFill>
                  <a:schemeClr val="bg1"/>
                </a:solidFill>
                <a:ea typeface="Open Sans" panose="020B0604020202020204" charset="0"/>
                <a:cs typeface="Open Sans" panose="020B0604020202020204" charset="0"/>
              </a:rPr>
              <a:t>100 %</a:t>
            </a:r>
          </a:p>
          <a:p>
            <a:pPr algn="ctr"/>
            <a:r>
              <a:rPr lang="sv-SE" sz="1700" dirty="0">
                <a:solidFill>
                  <a:schemeClr val="bg1"/>
                </a:solidFill>
                <a:ea typeface="Open Sans" panose="020B0604020202020204" charset="0"/>
                <a:cs typeface="Open Sans" panose="020B0604020202020204" charset="0"/>
              </a:rPr>
              <a:t>nöjda kunder</a:t>
            </a:r>
          </a:p>
        </p:txBody>
      </p:sp>
    </p:spTree>
    <p:extLst>
      <p:ext uri="{BB962C8B-B14F-4D97-AF65-F5344CB8AC3E}">
        <p14:creationId xmlns:p14="http://schemas.microsoft.com/office/powerpoint/2010/main" val="28747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3982" t="31366" r="-741" b="-6925"/>
          <a:stretch/>
        </p:blipFill>
        <p:spPr>
          <a:xfrm>
            <a:off x="406400" y="4933395"/>
            <a:ext cx="24231600" cy="15817118"/>
          </a:xfrm>
          <a:prstGeom prst="rect">
            <a:avLst/>
          </a:prstGeom>
        </p:spPr>
      </p:pic>
      <p:sp>
        <p:nvSpPr>
          <p:cNvPr id="6" name="TextBox 18"/>
          <p:cNvSpPr txBox="1"/>
          <p:nvPr/>
        </p:nvSpPr>
        <p:spPr>
          <a:xfrm>
            <a:off x="1168807" y="2772335"/>
            <a:ext cx="18084394" cy="2123658"/>
          </a:xfrm>
          <a:prstGeom prst="rect">
            <a:avLst/>
          </a:prstGeom>
          <a:noFill/>
        </p:spPr>
        <p:txBody>
          <a:bodyPr wrap="square" rtlCol="0">
            <a:spAutoFit/>
          </a:bodyPr>
          <a:lstStyle/>
          <a:p>
            <a:r>
              <a:rPr lang="sv-SE" sz="6600">
                <a:solidFill>
                  <a:srgbClr val="00807E"/>
                </a:solidFill>
                <a:ea typeface="Open Sans" panose="020B0604020202020204" charset="0"/>
                <a:cs typeface="Open Sans" panose="020B0604020202020204" charset="0"/>
              </a:rPr>
              <a:t>Anläggningar som byggts </a:t>
            </a:r>
            <a:r>
              <a:rPr lang="sv-SE" sz="6600" b="1">
                <a:solidFill>
                  <a:srgbClr val="00807E"/>
                </a:solidFill>
                <a:ea typeface="Open Sans" panose="020B0604020202020204" charset="0"/>
                <a:cs typeface="Open Sans" panose="020B0604020202020204" charset="0"/>
              </a:rPr>
              <a:t>sedan 1997</a:t>
            </a:r>
          </a:p>
          <a:p>
            <a:endParaRPr lang="en-US" sz="6600" spc="100" dirty="0">
              <a:solidFill>
                <a:srgbClr val="00807E"/>
              </a:solidFill>
              <a:ea typeface="Open Sans" panose="020B0604020202020204" charset="0"/>
              <a:cs typeface="Open Sans" panose="020B0604020202020204" charset="0"/>
            </a:endParaRPr>
          </a:p>
        </p:txBody>
      </p:sp>
      <p:sp>
        <p:nvSpPr>
          <p:cNvPr id="17" name="Rechteck 6"/>
          <p:cNvSpPr/>
          <p:nvPr/>
        </p:nvSpPr>
        <p:spPr>
          <a:xfrm>
            <a:off x="7708900" y="8724661"/>
            <a:ext cx="16713200" cy="4286489"/>
          </a:xfrm>
          <a:prstGeom prst="rect">
            <a:avLst/>
          </a:prstGeom>
          <a:solidFill>
            <a:srgbClr val="00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405764" y="9059462"/>
            <a:ext cx="910875" cy="1425658"/>
          </a:xfrm>
          <a:prstGeom prst="rect">
            <a:avLst/>
          </a:prstGeom>
        </p:spPr>
      </p:pic>
      <p:pic>
        <p:nvPicPr>
          <p:cNvPr id="22"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5150" y="9753225"/>
            <a:ext cx="1466850" cy="865903"/>
          </a:xfrm>
          <a:prstGeom prst="rect">
            <a:avLst/>
          </a:prstGeom>
        </p:spPr>
      </p:pic>
      <p:sp>
        <p:nvSpPr>
          <p:cNvPr id="23" name="Textfeld 11"/>
          <p:cNvSpPr txBox="1"/>
          <p:nvPr/>
        </p:nvSpPr>
        <p:spPr>
          <a:xfrm>
            <a:off x="7810500" y="10629840"/>
            <a:ext cx="3981450" cy="1569660"/>
          </a:xfrm>
          <a:prstGeom prst="rect">
            <a:avLst/>
          </a:prstGeom>
          <a:noFill/>
        </p:spPr>
        <p:txBody>
          <a:bodyPr wrap="square" rtlCol="0">
            <a:spAutoFit/>
          </a:bodyPr>
          <a:lstStyle/>
          <a:p>
            <a:pPr algn="ctr"/>
            <a:r>
              <a:rPr lang="sv-SE" b="1" dirty="0">
                <a:solidFill>
                  <a:schemeClr val="bg1"/>
                </a:solidFill>
                <a:ea typeface="Open Sans" panose="020B0604020202020204" charset="0"/>
                <a:cs typeface="Open Sans" panose="020B0604020202020204" charset="0"/>
              </a:rPr>
              <a:t>Vindkraft</a:t>
            </a:r>
          </a:p>
          <a:p>
            <a:pPr algn="ctr"/>
            <a:r>
              <a:rPr lang="sv-SE" sz="2000" dirty="0">
                <a:solidFill>
                  <a:schemeClr val="bg1"/>
                </a:solidFill>
                <a:latin typeface="+mj-lt"/>
                <a:ea typeface="Open Sans" panose="020B0604020202020204" charset="0"/>
                <a:cs typeface="Open Sans" panose="020B0604020202020204" charset="0"/>
              </a:rPr>
              <a:t>755 vindkraftsanläggningar </a:t>
            </a:r>
            <a:br>
              <a:rPr lang="sv-SE" sz="2000" dirty="0">
                <a:solidFill>
                  <a:schemeClr val="bg1"/>
                </a:solidFill>
                <a:latin typeface="+mj-lt"/>
                <a:ea typeface="Open Sans" panose="020B0604020202020204" charset="0"/>
                <a:cs typeface="Open Sans" panose="020B0604020202020204" charset="0"/>
              </a:rPr>
            </a:br>
            <a:r>
              <a:rPr lang="sv-SE" sz="2000" dirty="0">
                <a:solidFill>
                  <a:schemeClr val="bg1"/>
                </a:solidFill>
                <a:latin typeface="+mj-lt"/>
                <a:ea typeface="Open Sans" panose="020B0604020202020204" charset="0"/>
                <a:cs typeface="Open Sans" panose="020B0604020202020204" charset="0"/>
              </a:rPr>
              <a:t>i Tyskland, Finland och Frankrike </a:t>
            </a:r>
          </a:p>
          <a:p>
            <a:pPr algn="ctr"/>
            <a:r>
              <a:rPr lang="sv-SE" sz="2000" dirty="0">
                <a:solidFill>
                  <a:schemeClr val="bg1"/>
                </a:solidFill>
                <a:latin typeface="+mj-lt"/>
                <a:ea typeface="Open Sans" panose="020B0604020202020204" charset="0"/>
                <a:cs typeface="Open Sans" panose="020B0604020202020204" charset="0"/>
              </a:rPr>
              <a:t>1 3585 MW</a:t>
            </a:r>
          </a:p>
        </p:txBody>
      </p:sp>
      <p:sp>
        <p:nvSpPr>
          <p:cNvPr id="24" name="Textfeld 12"/>
          <p:cNvSpPr txBox="1"/>
          <p:nvPr/>
        </p:nvSpPr>
        <p:spPr>
          <a:xfrm>
            <a:off x="11391900" y="10618469"/>
            <a:ext cx="4381499" cy="1569660"/>
          </a:xfrm>
          <a:prstGeom prst="rect">
            <a:avLst/>
          </a:prstGeom>
          <a:noFill/>
        </p:spPr>
        <p:txBody>
          <a:bodyPr wrap="square" rtlCol="0">
            <a:spAutoFit/>
          </a:bodyPr>
          <a:lstStyle/>
          <a:p>
            <a:pPr algn="ctr"/>
            <a:r>
              <a:rPr lang="sv-SE" b="1" dirty="0">
                <a:solidFill>
                  <a:schemeClr val="bg1"/>
                </a:solidFill>
                <a:ea typeface="Open Sans" panose="020B0604020202020204" charset="0"/>
                <a:cs typeface="Open Sans" panose="020B0604020202020204" charset="0"/>
              </a:rPr>
              <a:t>Solcellssystem</a:t>
            </a:r>
          </a:p>
          <a:p>
            <a:pPr algn="ctr"/>
            <a:r>
              <a:rPr lang="sv-SE" sz="2000" dirty="0">
                <a:solidFill>
                  <a:schemeClr val="bg1"/>
                </a:solidFill>
                <a:latin typeface="+mj-lt"/>
                <a:ea typeface="Open Sans" panose="020B0604020202020204" charset="0"/>
                <a:cs typeface="Open Sans" panose="020B0604020202020204" charset="0"/>
              </a:rPr>
              <a:t>36 solenergianläggningar i</a:t>
            </a:r>
            <a:br>
              <a:rPr lang="sv-SE" sz="2000" dirty="0">
                <a:solidFill>
                  <a:schemeClr val="bg1"/>
                </a:solidFill>
                <a:latin typeface="+mj-lt"/>
                <a:ea typeface="Open Sans" panose="020B0604020202020204" charset="0"/>
                <a:cs typeface="Open Sans" panose="020B0604020202020204" charset="0"/>
              </a:rPr>
            </a:br>
            <a:r>
              <a:rPr lang="sv-SE" sz="2000" dirty="0">
                <a:solidFill>
                  <a:schemeClr val="bg1"/>
                </a:solidFill>
                <a:latin typeface="+mj-lt"/>
                <a:ea typeface="Open Sans" panose="020B0604020202020204" charset="0"/>
                <a:cs typeface="Open Sans" panose="020B0604020202020204" charset="0"/>
              </a:rPr>
              <a:t>Tyskland, Frankrike, Spanien och Italien</a:t>
            </a:r>
          </a:p>
          <a:p>
            <a:pPr algn="ctr"/>
            <a:r>
              <a:rPr lang="sv-SE" sz="2000" dirty="0">
                <a:solidFill>
                  <a:schemeClr val="bg1"/>
                </a:solidFill>
                <a:latin typeface="+mj-lt"/>
                <a:ea typeface="Open Sans" panose="020B0604020202020204" charset="0"/>
                <a:cs typeface="Open Sans" panose="020B0604020202020204" charset="0"/>
              </a:rPr>
              <a:t>85 MWp</a:t>
            </a:r>
          </a:p>
        </p:txBody>
      </p:sp>
      <p:sp>
        <p:nvSpPr>
          <p:cNvPr id="25" name="Textfeld 13"/>
          <p:cNvSpPr txBox="1"/>
          <p:nvPr/>
        </p:nvSpPr>
        <p:spPr>
          <a:xfrm>
            <a:off x="14795502" y="10618470"/>
            <a:ext cx="4381499" cy="1569660"/>
          </a:xfrm>
          <a:prstGeom prst="rect">
            <a:avLst/>
          </a:prstGeom>
          <a:noFill/>
        </p:spPr>
        <p:txBody>
          <a:bodyPr wrap="square" rtlCol="0">
            <a:spAutoFit/>
          </a:bodyPr>
          <a:lstStyle/>
          <a:p>
            <a:pPr algn="ctr"/>
            <a:r>
              <a:rPr lang="sv-SE" b="1" dirty="0">
                <a:solidFill>
                  <a:schemeClr val="bg1"/>
                </a:solidFill>
                <a:ea typeface="Open Sans" panose="020B0604020202020204" charset="0"/>
                <a:cs typeface="Open Sans" panose="020B0604020202020204" charset="0"/>
              </a:rPr>
              <a:t>Biogas</a:t>
            </a:r>
          </a:p>
          <a:p>
            <a:pPr algn="ctr"/>
            <a:r>
              <a:rPr lang="sv-SE" sz="2000" dirty="0">
                <a:solidFill>
                  <a:schemeClr val="bg1"/>
                </a:solidFill>
                <a:latin typeface="+mj-lt"/>
                <a:ea typeface="Open Sans" panose="020B0604020202020204" charset="0"/>
                <a:cs typeface="Open Sans" panose="020B0604020202020204" charset="0"/>
              </a:rPr>
              <a:t>18 biogasanläggningar</a:t>
            </a:r>
            <a:br>
              <a:rPr lang="sv-SE" sz="2000" dirty="0">
                <a:solidFill>
                  <a:schemeClr val="bg1"/>
                </a:solidFill>
                <a:latin typeface="+mj-lt"/>
                <a:ea typeface="Open Sans" panose="020B0604020202020204" charset="0"/>
                <a:cs typeface="Open Sans" panose="020B0604020202020204" charset="0"/>
              </a:rPr>
            </a:br>
            <a:r>
              <a:rPr lang="sv-SE" sz="2000" dirty="0">
                <a:solidFill>
                  <a:schemeClr val="bg1"/>
                </a:solidFill>
                <a:latin typeface="+mj-lt"/>
                <a:ea typeface="Open Sans" panose="020B0604020202020204" charset="0"/>
                <a:cs typeface="Open Sans" panose="020B0604020202020204" charset="0"/>
              </a:rPr>
              <a:t>i Tyskland</a:t>
            </a:r>
          </a:p>
          <a:p>
            <a:pPr algn="ctr"/>
            <a:r>
              <a:rPr lang="sv-SE" sz="2000" dirty="0">
                <a:solidFill>
                  <a:schemeClr val="bg1"/>
                </a:solidFill>
                <a:latin typeface="+mj-lt"/>
                <a:ea typeface="Open Sans" panose="020B0604020202020204" charset="0"/>
                <a:cs typeface="Open Sans" panose="020B0604020202020204" charset="0"/>
              </a:rPr>
              <a:t>12 MW el.</a:t>
            </a:r>
          </a:p>
        </p:txBody>
      </p:sp>
      <p:sp>
        <p:nvSpPr>
          <p:cNvPr id="26" name="Textfeld 14"/>
          <p:cNvSpPr txBox="1"/>
          <p:nvPr/>
        </p:nvSpPr>
        <p:spPr>
          <a:xfrm>
            <a:off x="17697615" y="10618471"/>
            <a:ext cx="4381499" cy="1569660"/>
          </a:xfrm>
          <a:prstGeom prst="rect">
            <a:avLst/>
          </a:prstGeom>
          <a:noFill/>
        </p:spPr>
        <p:txBody>
          <a:bodyPr wrap="square" rtlCol="0">
            <a:spAutoFit/>
          </a:bodyPr>
          <a:lstStyle/>
          <a:p>
            <a:pPr algn="ctr"/>
            <a:r>
              <a:rPr lang="sv-SE" b="1" dirty="0">
                <a:solidFill>
                  <a:schemeClr val="bg1"/>
                </a:solidFill>
                <a:ea typeface="Open Sans" panose="020B0604020202020204" charset="0"/>
                <a:cs typeface="Open Sans" panose="020B0604020202020204" charset="0"/>
              </a:rPr>
              <a:t>Eldistribution</a:t>
            </a:r>
          </a:p>
          <a:p>
            <a:pPr algn="ctr"/>
            <a:r>
              <a:rPr lang="sv-SE" sz="2000" dirty="0">
                <a:solidFill>
                  <a:schemeClr val="bg1"/>
                </a:solidFill>
                <a:latin typeface="+mj-lt"/>
                <a:ea typeface="Open Sans" panose="020B0604020202020204" charset="0"/>
                <a:cs typeface="Open Sans" panose="020B0604020202020204" charset="0"/>
              </a:rPr>
              <a:t>22 ställverk</a:t>
            </a:r>
            <a:br>
              <a:rPr lang="sv-SE" sz="2000" dirty="0">
                <a:solidFill>
                  <a:schemeClr val="bg1"/>
                </a:solidFill>
                <a:latin typeface="+mj-lt"/>
                <a:ea typeface="Open Sans" panose="020B0604020202020204" charset="0"/>
                <a:cs typeface="Open Sans" panose="020B0604020202020204" charset="0"/>
              </a:rPr>
            </a:br>
            <a:r>
              <a:rPr lang="sv-SE" sz="2000" dirty="0">
                <a:solidFill>
                  <a:schemeClr val="bg1"/>
                </a:solidFill>
                <a:latin typeface="+mj-lt"/>
                <a:ea typeface="Open Sans" panose="020B0604020202020204" charset="0"/>
                <a:cs typeface="Open Sans" panose="020B0604020202020204" charset="0"/>
              </a:rPr>
              <a:t>i Tyskland</a:t>
            </a:r>
            <a:br>
              <a:rPr lang="sv-SE" sz="2000" dirty="0">
                <a:solidFill>
                  <a:schemeClr val="bg1"/>
                </a:solidFill>
                <a:latin typeface="+mj-lt"/>
                <a:ea typeface="Open Sans" panose="020B0604020202020204" charset="0"/>
                <a:cs typeface="Open Sans" panose="020B0604020202020204" charset="0"/>
              </a:rPr>
            </a:br>
            <a:r>
              <a:rPr lang="sv-SE" sz="2000" dirty="0">
                <a:solidFill>
                  <a:schemeClr val="bg1"/>
                </a:solidFill>
                <a:latin typeface="+mj-lt"/>
                <a:ea typeface="Open Sans" panose="020B0604020202020204" charset="0"/>
                <a:cs typeface="Open Sans" panose="020B0604020202020204" charset="0"/>
              </a:rPr>
              <a:t>1 823 MVA</a:t>
            </a:r>
          </a:p>
        </p:txBody>
      </p:sp>
      <p:sp>
        <p:nvSpPr>
          <p:cNvPr id="27" name="Textfeld 15"/>
          <p:cNvSpPr txBox="1"/>
          <p:nvPr/>
        </p:nvSpPr>
        <p:spPr>
          <a:xfrm>
            <a:off x="20526025" y="10618469"/>
            <a:ext cx="4381499" cy="1569660"/>
          </a:xfrm>
          <a:prstGeom prst="rect">
            <a:avLst/>
          </a:prstGeom>
          <a:noFill/>
        </p:spPr>
        <p:txBody>
          <a:bodyPr wrap="square" rtlCol="0">
            <a:spAutoFit/>
          </a:bodyPr>
          <a:lstStyle/>
          <a:p>
            <a:pPr algn="ctr"/>
            <a:r>
              <a:rPr lang="sv-SE" b="1">
                <a:solidFill>
                  <a:schemeClr val="bg1"/>
                </a:solidFill>
                <a:ea typeface="Open Sans" panose="020B0604020202020204" charset="0"/>
                <a:cs typeface="Open Sans" panose="020B0604020202020204" charset="0"/>
              </a:rPr>
              <a:t>Energilagring</a:t>
            </a:r>
          </a:p>
          <a:p>
            <a:pPr algn="ctr"/>
            <a:r>
              <a:rPr lang="sv-SE" sz="2000">
                <a:solidFill>
                  <a:schemeClr val="bg1"/>
                </a:solidFill>
                <a:latin typeface="+mj-lt"/>
                <a:ea typeface="Open Sans" panose="020B0604020202020204" charset="0"/>
                <a:cs typeface="Open Sans" panose="020B0604020202020204" charset="0"/>
              </a:rPr>
              <a:t>1 energilager</a:t>
            </a:r>
            <a:br>
              <a:rPr lang="sv-SE" sz="2000">
                <a:solidFill>
                  <a:schemeClr val="bg1"/>
                </a:solidFill>
                <a:latin typeface="+mj-lt"/>
                <a:ea typeface="Open Sans" panose="020B0604020202020204" charset="0"/>
                <a:cs typeface="Open Sans" panose="020B0604020202020204" charset="0"/>
              </a:rPr>
            </a:br>
            <a:r>
              <a:rPr lang="sv-SE" sz="2000">
                <a:solidFill>
                  <a:schemeClr val="bg1"/>
                </a:solidFill>
                <a:latin typeface="+mj-lt"/>
                <a:ea typeface="Open Sans" panose="020B0604020202020204" charset="0"/>
                <a:cs typeface="Open Sans" panose="020B0604020202020204" charset="0"/>
              </a:rPr>
              <a:t>i Tyskland</a:t>
            </a:r>
            <a:br>
              <a:rPr lang="sv-SE" sz="2000">
                <a:solidFill>
                  <a:schemeClr val="bg1"/>
                </a:solidFill>
                <a:latin typeface="+mj-lt"/>
                <a:ea typeface="Open Sans" panose="020B0604020202020204" charset="0"/>
                <a:cs typeface="Open Sans" panose="020B0604020202020204" charset="0"/>
              </a:rPr>
            </a:br>
            <a:r>
              <a:rPr lang="sv-SE" sz="2000">
                <a:solidFill>
                  <a:schemeClr val="bg1"/>
                </a:solidFill>
                <a:latin typeface="+mj-lt"/>
                <a:ea typeface="Open Sans" panose="020B0604020202020204" charset="0"/>
                <a:cs typeface="Open Sans" panose="020B0604020202020204" charset="0"/>
              </a:rPr>
              <a:t>10 MW</a:t>
            </a:r>
          </a:p>
        </p:txBody>
      </p:sp>
      <p:pic>
        <p:nvPicPr>
          <p:cNvPr id="4" name="Grafik 3" descr="Ein Bild, das Windmühle, Outdoorobjekt enthält.&#10;&#10;Automatisch generierte Beschreibung">
            <a:extLst>
              <a:ext uri="{FF2B5EF4-FFF2-40B4-BE49-F238E27FC236}">
                <a16:creationId xmlns:a16="http://schemas.microsoft.com/office/drawing/2014/main" id="{9AFD3E68-FE51-08A9-FBCD-8FCAD0EFB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2575" y="8870385"/>
            <a:ext cx="1803811" cy="1803811"/>
          </a:xfrm>
          <a:prstGeom prst="rect">
            <a:avLst/>
          </a:prstGeom>
        </p:spPr>
      </p:pic>
      <p:pic>
        <p:nvPicPr>
          <p:cNvPr id="5" name="Grafik 4">
            <a:extLst>
              <a:ext uri="{FF2B5EF4-FFF2-40B4-BE49-F238E27FC236}">
                <a16:creationId xmlns:a16="http://schemas.microsoft.com/office/drawing/2014/main" id="{87F51357-8839-3CCA-365F-03E7D83583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84364" y="9361123"/>
            <a:ext cx="1327546" cy="1327546"/>
          </a:xfrm>
          <a:prstGeom prst="rect">
            <a:avLst/>
          </a:prstGeom>
        </p:spPr>
      </p:pic>
      <p:pic>
        <p:nvPicPr>
          <p:cNvPr id="9" name="Grafik 8" descr="Ein Bild, das Screenshot, Reihe, Grafiken, Design enthält.&#10;&#10;Beschreibung automatisch generiert.">
            <a:extLst>
              <a:ext uri="{FF2B5EF4-FFF2-40B4-BE49-F238E27FC236}">
                <a16:creationId xmlns:a16="http://schemas.microsoft.com/office/drawing/2014/main" id="{497C20D8-4BF9-EFD5-AB10-843C077ECBAF}"/>
              </a:ext>
            </a:extLst>
          </p:cNvPr>
          <p:cNvPicPr>
            <a:picLocks noChangeAspect="1"/>
          </p:cNvPicPr>
          <p:nvPr/>
        </p:nvPicPr>
        <p:blipFill>
          <a:blip r:embed="rId8"/>
          <a:stretch>
            <a:fillRect/>
          </a:stretch>
        </p:blipFill>
        <p:spPr>
          <a:xfrm>
            <a:off x="12684025" y="9364354"/>
            <a:ext cx="1646022" cy="1617447"/>
          </a:xfrm>
          <a:prstGeom prst="rect">
            <a:avLst/>
          </a:prstGeom>
        </p:spPr>
      </p:pic>
    </p:spTree>
    <p:extLst>
      <p:ext uri="{BB962C8B-B14F-4D97-AF65-F5344CB8AC3E}">
        <p14:creationId xmlns:p14="http://schemas.microsoft.com/office/powerpoint/2010/main" val="41540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descr="Ein Bild, das Person, Mann, drinnen enthält.&#10;&#10;Automatisch generierte Beschreibung">
            <a:extLst>
              <a:ext uri="{FF2B5EF4-FFF2-40B4-BE49-F238E27FC236}">
                <a16:creationId xmlns:a16="http://schemas.microsoft.com/office/drawing/2014/main" id="{38D67897-B5A6-4C59-3CFE-D3B2D11FA2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t="47538" r="14709" b="1"/>
          <a:stretch/>
        </p:blipFill>
        <p:spPr>
          <a:xfrm flipH="1">
            <a:off x="376891" y="4895993"/>
            <a:ext cx="24362708" cy="9836278"/>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 t="63511" r="213" b="-63367"/>
          <a:stretch/>
        </p:blipFill>
        <p:spPr bwMode="auto">
          <a:xfrm>
            <a:off x="8922066" y="10908000"/>
            <a:ext cx="15480000" cy="51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a:extLst>
              <a:ext uri="{FF2B5EF4-FFF2-40B4-BE49-F238E27FC236}">
                <a16:creationId xmlns:a16="http://schemas.microsoft.com/office/drawing/2014/main" id="{C954E9B8-FBC3-09C7-583A-06F6A9E43C18}"/>
              </a:ext>
            </a:extLst>
          </p:cNvPr>
          <p:cNvSpPr/>
          <p:nvPr/>
        </p:nvSpPr>
        <p:spPr>
          <a:xfrm>
            <a:off x="8932985" y="8820007"/>
            <a:ext cx="15451015" cy="2123658"/>
          </a:xfrm>
          <a:prstGeom prst="rect">
            <a:avLst/>
          </a:prstGeom>
          <a:solidFill>
            <a:srgbClr val="00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18"/>
          <p:cNvSpPr txBox="1"/>
          <p:nvPr/>
        </p:nvSpPr>
        <p:spPr>
          <a:xfrm>
            <a:off x="1168807" y="2772335"/>
            <a:ext cx="18084394" cy="2123658"/>
          </a:xfrm>
          <a:prstGeom prst="rect">
            <a:avLst/>
          </a:prstGeom>
          <a:noFill/>
        </p:spPr>
        <p:txBody>
          <a:bodyPr wrap="square" rtlCol="0">
            <a:spAutoFit/>
          </a:bodyPr>
          <a:lstStyle/>
          <a:p>
            <a:r>
              <a:rPr lang="sv-SE" sz="6600">
                <a:solidFill>
                  <a:srgbClr val="00807E"/>
                </a:solidFill>
                <a:ea typeface="Open Sans" panose="020B0604020202020204" charset="0"/>
                <a:cs typeface="Open Sans" panose="020B0604020202020204" charset="0"/>
              </a:rPr>
              <a:t>Våra </a:t>
            </a:r>
            <a:r>
              <a:rPr lang="sv-SE" sz="6600" b="1">
                <a:solidFill>
                  <a:srgbClr val="00807E"/>
                </a:solidFill>
                <a:ea typeface="Open Sans" panose="020B0604020202020204" charset="0"/>
                <a:cs typeface="Open Sans" panose="020B0604020202020204" charset="0"/>
              </a:rPr>
              <a:t>tjänster</a:t>
            </a:r>
          </a:p>
          <a:p>
            <a:endParaRPr lang="en-US" sz="6600" spc="100" dirty="0">
              <a:solidFill>
                <a:srgbClr val="00807E"/>
              </a:solidFill>
              <a:ea typeface="Open Sans" panose="020B0604020202020204" charset="0"/>
              <a:cs typeface="Open Sans" panose="020B0604020202020204" charset="0"/>
            </a:endParaRPr>
          </a:p>
        </p:txBody>
      </p:sp>
      <p:pic>
        <p:nvPicPr>
          <p:cNvPr id="4" name="Grafik 3">
            <a:extLst>
              <a:ext uri="{FF2B5EF4-FFF2-40B4-BE49-F238E27FC236}">
                <a16:creationId xmlns:a16="http://schemas.microsoft.com/office/drawing/2014/main" id="{2E9C6D8A-A705-81C0-F09F-8B761C2D1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34049" y="9256699"/>
            <a:ext cx="1528414" cy="1528414"/>
          </a:xfrm>
          <a:prstGeom prst="rect">
            <a:avLst/>
          </a:prstGeom>
        </p:spPr>
      </p:pic>
      <p:pic>
        <p:nvPicPr>
          <p:cNvPr id="7" name="Grafik 6">
            <a:extLst>
              <a:ext uri="{FF2B5EF4-FFF2-40B4-BE49-F238E27FC236}">
                <a16:creationId xmlns:a16="http://schemas.microsoft.com/office/drawing/2014/main" id="{E09F22D6-739B-0B07-06EB-E171FE9B07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1395" y="8943002"/>
            <a:ext cx="2000663" cy="2000663"/>
          </a:xfrm>
          <a:prstGeom prst="rect">
            <a:avLst/>
          </a:prstGeom>
        </p:spPr>
      </p:pic>
      <p:pic>
        <p:nvPicPr>
          <p:cNvPr id="8" name="Grafik 7">
            <a:extLst>
              <a:ext uri="{FF2B5EF4-FFF2-40B4-BE49-F238E27FC236}">
                <a16:creationId xmlns:a16="http://schemas.microsoft.com/office/drawing/2014/main" id="{5929E4AB-876C-43E1-6650-D761DFDC8B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2442" y="9201046"/>
            <a:ext cx="1639720" cy="1639720"/>
          </a:xfrm>
          <a:prstGeom prst="rect">
            <a:avLst/>
          </a:prstGeom>
        </p:spPr>
      </p:pic>
    </p:spTree>
    <p:extLst>
      <p:ext uri="{BB962C8B-B14F-4D97-AF65-F5344CB8AC3E}">
        <p14:creationId xmlns:p14="http://schemas.microsoft.com/office/powerpoint/2010/main" val="80344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772335"/>
            <a:ext cx="18084394" cy="2123658"/>
          </a:xfrm>
          <a:prstGeom prst="rect">
            <a:avLst/>
          </a:prstGeom>
          <a:noFill/>
        </p:spPr>
        <p:txBody>
          <a:bodyPr wrap="square" rtlCol="0">
            <a:spAutoFit/>
          </a:bodyPr>
          <a:lstStyle/>
          <a:p>
            <a:r>
              <a:rPr lang="sv-SE" sz="6600">
                <a:solidFill>
                  <a:srgbClr val="00807E"/>
                </a:solidFill>
                <a:ea typeface="Open Sans" panose="020B0604020202020204" charset="0"/>
                <a:cs typeface="Open Sans" panose="020B0604020202020204" charset="0"/>
              </a:rPr>
              <a:t>Våra </a:t>
            </a:r>
            <a:r>
              <a:rPr lang="sv-SE" sz="6600" b="1">
                <a:solidFill>
                  <a:srgbClr val="00807E"/>
                </a:solidFill>
                <a:ea typeface="Open Sans" panose="020B0604020202020204" charset="0"/>
                <a:cs typeface="Open Sans" panose="020B0604020202020204" charset="0"/>
              </a:rPr>
              <a:t>tjänster</a:t>
            </a:r>
          </a:p>
          <a:p>
            <a:endParaRPr lang="en-US" sz="6600" spc="100" dirty="0">
              <a:solidFill>
                <a:srgbClr val="00807E"/>
              </a:solidFill>
              <a:ea typeface="Open Sans" panose="020B0604020202020204" charset="0"/>
              <a:cs typeface="Open Sans" panose="020B0604020202020204" charset="0"/>
            </a:endParaRPr>
          </a:p>
        </p:txBody>
      </p:sp>
      <p:pic>
        <p:nvPicPr>
          <p:cNvPr id="7"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r="33250"/>
          <a:stretch/>
        </p:blipFill>
        <p:spPr bwMode="auto">
          <a:xfrm>
            <a:off x="12409824" y="4150301"/>
            <a:ext cx="6695521" cy="899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8806" y="4146698"/>
            <a:ext cx="11105027" cy="899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a:extLst>
              <a:ext uri="{FF2B5EF4-FFF2-40B4-BE49-F238E27FC236}">
                <a16:creationId xmlns:a16="http://schemas.microsoft.com/office/drawing/2014/main" id="{FAFF14E7-E35A-E0F0-14FE-65D74AA853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88" t="9385" r="43034" b="5797"/>
          <a:stretch/>
        </p:blipFill>
        <p:spPr>
          <a:xfrm>
            <a:off x="19196052" y="8739998"/>
            <a:ext cx="3130119" cy="4402462"/>
          </a:xfrm>
          <a:prstGeom prst="rect">
            <a:avLst/>
          </a:prstGeom>
        </p:spPr>
      </p:pic>
      <p:sp>
        <p:nvSpPr>
          <p:cNvPr id="3" name="Rechteck 2">
            <a:extLst>
              <a:ext uri="{FF2B5EF4-FFF2-40B4-BE49-F238E27FC236}">
                <a16:creationId xmlns:a16="http://schemas.microsoft.com/office/drawing/2014/main" id="{3AF09D15-AD9B-425B-1ADB-E6BDAA484EA6}"/>
              </a:ext>
            </a:extLst>
          </p:cNvPr>
          <p:cNvSpPr/>
          <p:nvPr/>
        </p:nvSpPr>
        <p:spPr>
          <a:xfrm>
            <a:off x="19357786" y="8852242"/>
            <a:ext cx="1325904" cy="326029"/>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Gras, Himmel, draußen, Gebäude enthält.&#10;&#10;Automatisch generierte Beschreibung">
            <a:extLst>
              <a:ext uri="{FF2B5EF4-FFF2-40B4-BE49-F238E27FC236}">
                <a16:creationId xmlns:a16="http://schemas.microsoft.com/office/drawing/2014/main" id="{C98EEB4F-C1CE-C950-07C0-E762D75F4A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62" r="44570"/>
          <a:stretch/>
        </p:blipFill>
        <p:spPr>
          <a:xfrm>
            <a:off x="19196051" y="4161928"/>
            <a:ext cx="3130120" cy="4410572"/>
          </a:xfrm>
          <a:prstGeom prst="rect">
            <a:avLst/>
          </a:prstGeom>
        </p:spPr>
      </p:pic>
      <p:sp>
        <p:nvSpPr>
          <p:cNvPr id="5" name="Rechteck 4">
            <a:extLst>
              <a:ext uri="{FF2B5EF4-FFF2-40B4-BE49-F238E27FC236}">
                <a16:creationId xmlns:a16="http://schemas.microsoft.com/office/drawing/2014/main" id="{7762C890-0C26-FE35-6134-9B01123D69D6}"/>
              </a:ext>
            </a:extLst>
          </p:cNvPr>
          <p:cNvSpPr/>
          <p:nvPr/>
        </p:nvSpPr>
        <p:spPr>
          <a:xfrm>
            <a:off x="19381503" y="4285149"/>
            <a:ext cx="1513089" cy="372416"/>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Box 18">
            <a:extLst>
              <a:ext uri="{FF2B5EF4-FFF2-40B4-BE49-F238E27FC236}">
                <a16:creationId xmlns:a16="http://schemas.microsoft.com/office/drawing/2014/main" id="{5B3AAA24-CDB0-3B27-186D-C75533B91F09}"/>
              </a:ext>
            </a:extLst>
          </p:cNvPr>
          <p:cNvSpPr txBox="1"/>
          <p:nvPr/>
        </p:nvSpPr>
        <p:spPr>
          <a:xfrm>
            <a:off x="19409498" y="4283614"/>
            <a:ext cx="1485094" cy="584775"/>
          </a:xfrm>
          <a:prstGeom prst="rect">
            <a:avLst/>
          </a:prstGeom>
          <a:noFill/>
        </p:spPr>
        <p:txBody>
          <a:bodyPr wrap="square" rtlCol="0">
            <a:spAutoFit/>
          </a:bodyPr>
          <a:lstStyle/>
          <a:p>
            <a:r>
              <a:rPr lang="de-DE" sz="1600" b="1" spc="100" dirty="0" err="1">
                <a:solidFill>
                  <a:schemeClr val="bg1"/>
                </a:solidFill>
                <a:ea typeface="Open Sans" panose="020B0604020202020204" charset="0"/>
                <a:cs typeface="Open Sans" panose="020B0604020202020204" charset="0"/>
              </a:rPr>
              <a:t>Energilagring</a:t>
            </a:r>
            <a:endParaRPr lang="en-US" sz="1600" b="1" spc="100" dirty="0">
              <a:solidFill>
                <a:schemeClr val="bg1"/>
              </a:solidFill>
              <a:ea typeface="Open Sans" panose="020B0604020202020204" charset="0"/>
              <a:cs typeface="Open Sans" panose="020B0604020202020204" charset="0"/>
            </a:endParaRPr>
          </a:p>
          <a:p>
            <a:endParaRPr lang="en-US" sz="1600" b="1" spc="100" dirty="0">
              <a:solidFill>
                <a:schemeClr val="bg1"/>
              </a:solidFill>
              <a:ea typeface="Open Sans" panose="020B0604020202020204" charset="0"/>
              <a:cs typeface="Open Sans" panose="020B0604020202020204" charset="0"/>
            </a:endParaRPr>
          </a:p>
        </p:txBody>
      </p:sp>
      <p:sp>
        <p:nvSpPr>
          <p:cNvPr id="10" name="TextBox 18">
            <a:extLst>
              <a:ext uri="{FF2B5EF4-FFF2-40B4-BE49-F238E27FC236}">
                <a16:creationId xmlns:a16="http://schemas.microsoft.com/office/drawing/2014/main" id="{AF5C9F26-9DB5-5455-8007-7B601D3DEA8F}"/>
              </a:ext>
            </a:extLst>
          </p:cNvPr>
          <p:cNvSpPr txBox="1"/>
          <p:nvPr/>
        </p:nvSpPr>
        <p:spPr>
          <a:xfrm>
            <a:off x="19381503" y="8832578"/>
            <a:ext cx="1302187" cy="584775"/>
          </a:xfrm>
          <a:prstGeom prst="rect">
            <a:avLst/>
          </a:prstGeom>
          <a:noFill/>
        </p:spPr>
        <p:txBody>
          <a:bodyPr wrap="square" rtlCol="0">
            <a:spAutoFit/>
          </a:bodyPr>
          <a:lstStyle/>
          <a:p>
            <a:r>
              <a:rPr lang="de-DE" sz="1600" b="1" spc="100" dirty="0">
                <a:solidFill>
                  <a:schemeClr val="bg1"/>
                </a:solidFill>
                <a:ea typeface="Open Sans" panose="020B0604020202020204" charset="0"/>
                <a:cs typeface="Open Sans" panose="020B0604020202020204" charset="0"/>
              </a:rPr>
              <a:t>Innovation</a:t>
            </a:r>
            <a:endParaRPr lang="en-US" sz="1600" b="1" spc="100" dirty="0">
              <a:solidFill>
                <a:schemeClr val="bg1"/>
              </a:solidFill>
              <a:ea typeface="Open Sans" panose="020B0604020202020204" charset="0"/>
              <a:cs typeface="Open Sans" panose="020B0604020202020204" charset="0"/>
            </a:endParaRPr>
          </a:p>
          <a:p>
            <a:endParaRPr lang="en-US" sz="1600" b="1" spc="100" dirty="0">
              <a:solidFill>
                <a:schemeClr val="bg1"/>
              </a:solidFill>
              <a:ea typeface="Open Sans" panose="020B0604020202020204" charset="0"/>
              <a:cs typeface="Open Sans" panose="020B0604020202020204" charset="0"/>
            </a:endParaRPr>
          </a:p>
        </p:txBody>
      </p:sp>
    </p:spTree>
    <p:extLst>
      <p:ext uri="{BB962C8B-B14F-4D97-AF65-F5344CB8AC3E}">
        <p14:creationId xmlns:p14="http://schemas.microsoft.com/office/powerpoint/2010/main" val="427610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B5EBFE8-CFD1-5269-7962-FB3399FAC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06400" y="10407"/>
            <a:ext cx="23977600" cy="15985066"/>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92B7C1AA-99C4-030B-0BCB-3B53624C75B2}"/>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4455A337-E896-207C-7036-91DADB9EA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642" y="2315135"/>
            <a:ext cx="876953" cy="876953"/>
          </a:xfrm>
          <a:prstGeom prst="rect">
            <a:avLst/>
          </a:prstGeom>
        </p:spPr>
      </p:pic>
      <p:sp>
        <p:nvSpPr>
          <p:cNvPr id="8" name="TextBox 18"/>
          <p:cNvSpPr txBox="1"/>
          <p:nvPr/>
        </p:nvSpPr>
        <p:spPr>
          <a:xfrm>
            <a:off x="1168807" y="2315135"/>
            <a:ext cx="18084394" cy="2123658"/>
          </a:xfrm>
          <a:prstGeom prst="rect">
            <a:avLst/>
          </a:prstGeom>
          <a:noFill/>
          <a:effectLst>
            <a:outerShdw blurRad="152400" dist="12700" algn="ctr" rotWithShape="0">
              <a:schemeClr val="bg1"/>
            </a:outerShdw>
          </a:effectLst>
        </p:spPr>
        <p:txBody>
          <a:bodyPr wrap="square" rtlCol="0">
            <a:spAutoFit/>
          </a:bodyPr>
          <a:lstStyle/>
          <a:p>
            <a:r>
              <a:rPr lang="sv-SE" sz="6600" dirty="0">
                <a:solidFill>
                  <a:srgbClr val="00807E"/>
                </a:solidFill>
                <a:ea typeface="Open Sans" pitchFamily="34" charset="0"/>
                <a:cs typeface="Open Sans" pitchFamily="34" charset="0"/>
              </a:rPr>
              <a:t>        Projektutveckling</a:t>
            </a:r>
          </a:p>
          <a:p>
            <a:endParaRPr lang="en-US" sz="6600" spc="100" dirty="0">
              <a:solidFill>
                <a:srgbClr val="00807E"/>
              </a:solidFill>
              <a:ea typeface="Open Sans" pitchFamily="34" charset="0"/>
              <a:cs typeface="Open Sans" pitchFamily="34" charset="0"/>
            </a:endParaRPr>
          </a:p>
        </p:txBody>
      </p:sp>
    </p:spTree>
    <p:extLst>
      <p:ext uri="{BB962C8B-B14F-4D97-AF65-F5344CB8AC3E}">
        <p14:creationId xmlns:p14="http://schemas.microsoft.com/office/powerpoint/2010/main" val="8074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p:cNvSpPr/>
          <p:nvPr/>
        </p:nvSpPr>
        <p:spPr>
          <a:xfrm>
            <a:off x="1270000" y="4792777"/>
            <a:ext cx="18415000" cy="6186309"/>
          </a:xfrm>
          <a:prstGeom prst="rect">
            <a:avLst/>
          </a:prstGeom>
        </p:spPr>
        <p:txBody>
          <a:bodyPr wrap="square">
            <a:spAutoFit/>
          </a:bodyPr>
          <a:lstStyle/>
          <a:p>
            <a:r>
              <a:rPr lang="sv-SE">
                <a:latin typeface="+mj-lt"/>
                <a:ea typeface="Open Sans" panose="020B0604020202020204" charset="0"/>
                <a:cs typeface="Open Sans" panose="020B0604020202020204" charset="0"/>
              </a:rPr>
              <a:t>Från prospektering till driftsättning –</a:t>
            </a:r>
          </a:p>
          <a:p>
            <a:r>
              <a:rPr lang="sv-SE">
                <a:latin typeface="+mj-lt"/>
                <a:ea typeface="Open Sans" panose="020B0604020202020204" charset="0"/>
                <a:cs typeface="Open Sans" panose="020B0604020202020204" charset="0"/>
              </a:rPr>
              <a:t>hos en och samma rådgivare. Det kan vi erbjuda tack vare vårt</a:t>
            </a:r>
          </a:p>
          <a:p>
            <a:r>
              <a:rPr lang="sv-SE">
                <a:latin typeface="+mj-lt"/>
                <a:ea typeface="Open Sans" panose="020B0604020202020204" charset="0"/>
                <a:cs typeface="Open Sans" panose="020B0604020202020204" charset="0"/>
              </a:rPr>
              <a:t>utmärkta kontaktnät med tillverkare, kommuner, </a:t>
            </a:r>
          </a:p>
          <a:p>
            <a:r>
              <a:rPr lang="sv-SE">
                <a:latin typeface="+mj-lt"/>
                <a:ea typeface="Open Sans" panose="020B0604020202020204" charset="0"/>
                <a:cs typeface="Open Sans" panose="020B0604020202020204" charset="0"/>
              </a:rPr>
              <a:t>markägare och samarbetspartner.</a:t>
            </a:r>
            <a:br>
              <a:rPr lang="sv-SE"/>
            </a:br>
            <a:endParaRPr lang="sv-SE"/>
          </a:p>
          <a:p>
            <a:endParaRPr lang="de-DE" b="1" dirty="0">
              <a:solidFill>
                <a:srgbClr val="00807E"/>
              </a:solidFill>
              <a:ea typeface="Open Sans" panose="020B0604020202020204" charset="0"/>
              <a:cs typeface="Open Sans" panose="020B0604020202020204" charset="0"/>
            </a:endParaRPr>
          </a:p>
          <a:p>
            <a:r>
              <a:rPr lang="sv-SE" b="1">
                <a:solidFill>
                  <a:srgbClr val="00807E"/>
                </a:solidFill>
                <a:ea typeface="Open Sans" panose="020B0604020202020204" charset="0"/>
                <a:cs typeface="Open Sans" panose="020B0604020202020204" charset="0"/>
              </a:rPr>
              <a:t>Personliga. </a:t>
            </a:r>
            <a:br>
              <a:rPr lang="sv-SE" b="1">
                <a:solidFill>
                  <a:srgbClr val="00807E"/>
                </a:solidFill>
                <a:ea typeface="Open Sans" panose="020B0604020202020204" charset="0"/>
                <a:cs typeface="Open Sans" panose="020B0604020202020204" charset="0"/>
              </a:rPr>
            </a:br>
            <a:r>
              <a:rPr lang="sv-SE" b="1">
                <a:solidFill>
                  <a:srgbClr val="00807E"/>
                </a:solidFill>
                <a:ea typeface="Open Sans" panose="020B0604020202020204" charset="0"/>
                <a:cs typeface="Open Sans" panose="020B0604020202020204" charset="0"/>
              </a:rPr>
              <a:t>Innovativa. </a:t>
            </a:r>
            <a:br>
              <a:rPr lang="sv-SE" b="1">
                <a:solidFill>
                  <a:srgbClr val="00807E"/>
                </a:solidFill>
                <a:ea typeface="Open Sans" panose="020B0604020202020204" charset="0"/>
                <a:cs typeface="Open Sans" panose="020B0604020202020204" charset="0"/>
              </a:rPr>
            </a:br>
            <a:r>
              <a:rPr lang="sv-SE" b="1">
                <a:solidFill>
                  <a:srgbClr val="00807E"/>
                </a:solidFill>
                <a:ea typeface="Open Sans" panose="020B0604020202020204" charset="0"/>
                <a:cs typeface="Open Sans" panose="020B0604020202020204" charset="0"/>
              </a:rPr>
              <a:t>Pålitliga.</a:t>
            </a: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2" name="Textfeld 1"/>
          <p:cNvSpPr txBox="1"/>
          <p:nvPr/>
        </p:nvSpPr>
        <p:spPr>
          <a:xfrm>
            <a:off x="16075025" y="6000750"/>
            <a:ext cx="6686550" cy="5663089"/>
          </a:xfrm>
          <a:prstGeom prst="rect">
            <a:avLst/>
          </a:prstGeom>
          <a:noFill/>
        </p:spPr>
        <p:txBody>
          <a:bodyPr wrap="square" rtlCol="0">
            <a:spAutoFit/>
          </a:bodyPr>
          <a:lstStyle/>
          <a:p>
            <a:pPr algn="ctr"/>
            <a:r>
              <a:rPr lang="sv-SE" sz="2800" b="1" i="1">
                <a:solidFill>
                  <a:srgbClr val="00807E"/>
                </a:solidFill>
                <a:latin typeface="+mj-lt"/>
                <a:ea typeface="Open Sans" panose="020B0604020202020204" charset="0"/>
                <a:cs typeface="Open Sans" panose="020B0604020202020204" charset="0"/>
              </a:rPr>
              <a:t>MICHAEL KNAPE</a:t>
            </a:r>
            <a:br>
              <a:rPr lang="sv-SE" sz="2400" b="1" i="1">
                <a:solidFill>
                  <a:srgbClr val="00807E"/>
                </a:solidFill>
                <a:latin typeface="+mj-lt"/>
                <a:ea typeface="Open Sans" panose="020B0604020202020204" charset="0"/>
                <a:cs typeface="Open Sans" panose="020B0604020202020204" charset="0"/>
              </a:rPr>
            </a:br>
            <a:r>
              <a:rPr lang="sv-SE" sz="2200">
                <a:latin typeface="+mj-lt"/>
                <a:ea typeface="Open Sans" panose="020B0604020202020204" charset="0"/>
                <a:cs typeface="Open Sans" panose="020B0604020202020204" charset="0"/>
              </a:rPr>
              <a:t>Borgmästare i Treuenbrietzen</a:t>
            </a:r>
          </a:p>
          <a:p>
            <a:pPr algn="ctr"/>
            <a:endParaRPr lang="de-DE" sz="2400" dirty="0">
              <a:latin typeface="+mj-lt"/>
              <a:ea typeface="Open Sans" panose="020B0604020202020204" charset="0"/>
              <a:cs typeface="Open Sans" panose="020B0604020202020204" charset="0"/>
            </a:endParaRPr>
          </a:p>
          <a:p>
            <a:pPr algn="ctr"/>
            <a:endParaRPr lang="de-DE" sz="2400" i="1" dirty="0">
              <a:latin typeface="+mj-lt"/>
            </a:endParaRPr>
          </a:p>
          <a:p>
            <a:pPr algn="ctr"/>
            <a:endParaRPr lang="de-DE" sz="2400" i="1" dirty="0">
              <a:latin typeface="+mj-lt"/>
            </a:endParaRPr>
          </a:p>
          <a:p>
            <a:pPr algn="ctr"/>
            <a:r>
              <a:rPr lang="sv-SE" sz="2400" i="1">
                <a:latin typeface="+mj-lt"/>
              </a:rPr>
              <a:t>I Energiequelle har vi en öppen och långsiktig partner och ett samarbete där vi är jämlika parter. De är pålitliga och erfarna med personligt engagemang och har en utpräglad förmåga att ta hänsyn till vår stads och våra byars särprägel. Det är något som inte bara jag personligen utan hela kommunen sätter stort värde på. Tillsammans har vi på ett unikt sätt gjort både Treuenbrietzen och Tyskland redo för framtiden!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7517" y="2905685"/>
            <a:ext cx="2901265" cy="29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0" y="6858000"/>
            <a:ext cx="5410200" cy="74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a:extLst>
              <a:ext uri="{FF2B5EF4-FFF2-40B4-BE49-F238E27FC236}">
                <a16:creationId xmlns:a16="http://schemas.microsoft.com/office/drawing/2014/main" id="{15F1F688-F146-449A-2CCC-5ED829A08EF3}"/>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AFBCE9CF-1E08-196B-24FF-FB6080ACA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642" y="2315135"/>
            <a:ext cx="876953" cy="876953"/>
          </a:xfrm>
          <a:prstGeom prst="rect">
            <a:avLst/>
          </a:prstGeom>
        </p:spPr>
      </p:pic>
      <p:sp>
        <p:nvSpPr>
          <p:cNvPr id="7" name="TextBox 18">
            <a:extLst>
              <a:ext uri="{FF2B5EF4-FFF2-40B4-BE49-F238E27FC236}">
                <a16:creationId xmlns:a16="http://schemas.microsoft.com/office/drawing/2014/main" id="{51924C2D-4EC0-CF59-51DB-2777E7CB184B}"/>
              </a:ext>
            </a:extLst>
          </p:cNvPr>
          <p:cNvSpPr txBox="1"/>
          <p:nvPr/>
        </p:nvSpPr>
        <p:spPr>
          <a:xfrm>
            <a:off x="1168807" y="2315135"/>
            <a:ext cx="18084394" cy="2123658"/>
          </a:xfrm>
          <a:prstGeom prst="rect">
            <a:avLst/>
          </a:prstGeom>
          <a:noFill/>
          <a:effectLst>
            <a:outerShdw blurRad="152400" dist="12700" algn="ctr" rotWithShape="0">
              <a:schemeClr val="bg1"/>
            </a:outerShdw>
          </a:effectLst>
        </p:spPr>
        <p:txBody>
          <a:bodyPr wrap="square" rtlCol="0">
            <a:spAutoFit/>
          </a:bodyPr>
          <a:lstStyle/>
          <a:p>
            <a:r>
              <a:rPr lang="sv-SE" sz="6600" dirty="0">
                <a:solidFill>
                  <a:srgbClr val="00807E"/>
                </a:solidFill>
                <a:ea typeface="Open Sans" pitchFamily="34" charset="0"/>
                <a:cs typeface="Open Sans" pitchFamily="34" charset="0"/>
              </a:rPr>
              <a:t>        Projektutveckling</a:t>
            </a:r>
          </a:p>
          <a:p>
            <a:endParaRPr lang="en-US" sz="6600" spc="100" dirty="0">
              <a:solidFill>
                <a:srgbClr val="00807E"/>
              </a:solidFill>
              <a:ea typeface="Open Sans" pitchFamily="34" charset="0"/>
              <a:cs typeface="Open Sans" pitchFamily="34" charset="0"/>
            </a:endParaRPr>
          </a:p>
        </p:txBody>
      </p:sp>
    </p:spTree>
    <p:extLst>
      <p:ext uri="{BB962C8B-B14F-4D97-AF65-F5344CB8AC3E}">
        <p14:creationId xmlns:p14="http://schemas.microsoft.com/office/powerpoint/2010/main" val="316169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c13095-a87c-4c97-8c14-90be3112ba59">
      <Terms xmlns="http://schemas.microsoft.com/office/infopath/2007/PartnerControls"/>
    </lcf76f155ced4ddcb4097134ff3c332f>
    <TaxCatchAll xmlns="de5f248a-d26c-4e28-808f-e067c924ba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A5A2525690E4C40BCCDDD09D56DD0D2" ma:contentTypeVersion="18" ma:contentTypeDescription="Ein neues Dokument erstellen." ma:contentTypeScope="" ma:versionID="8404036fb2d3bbbce861193f068f0915">
  <xsd:schema xmlns:xsd="http://www.w3.org/2001/XMLSchema" xmlns:xs="http://www.w3.org/2001/XMLSchema" xmlns:p="http://schemas.microsoft.com/office/2006/metadata/properties" xmlns:ns2="62c13095-a87c-4c97-8c14-90be3112ba59" xmlns:ns3="de5f248a-d26c-4e28-808f-e067c924ba1d" targetNamespace="http://schemas.microsoft.com/office/2006/metadata/properties" ma:root="true" ma:fieldsID="ca08be78e198c8ac8c410be30b53e985" ns2:_="" ns3:_="">
    <xsd:import namespace="62c13095-a87c-4c97-8c14-90be3112ba59"/>
    <xsd:import namespace="de5f248a-d26c-4e28-808f-e067c924ba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c13095-a87c-4c97-8c14-90be3112b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28d4b0d4-2213-409f-87f3-473b3eeefa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5f248a-d26c-4e28-808f-e067c924ba1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dabe57d-55af-4116-8769-c038f4b8cc8d}" ma:internalName="TaxCatchAll" ma:showField="CatchAllData" ma:web="de5f248a-d26c-4e28-808f-e067c924ba1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BDE980-C658-4871-958B-87E25B956AC1}">
  <ds:schemaRefs>
    <ds:schemaRef ds:uri="http://schemas.microsoft.com/office/2006/metadata/properties"/>
    <ds:schemaRef ds:uri="http://schemas.microsoft.com/office/infopath/2007/PartnerControls"/>
    <ds:schemaRef ds:uri="62c13095-a87c-4c97-8c14-90be3112ba59"/>
    <ds:schemaRef ds:uri="de5f248a-d26c-4e28-808f-e067c924ba1d"/>
  </ds:schemaRefs>
</ds:datastoreItem>
</file>

<file path=customXml/itemProps2.xml><?xml version="1.0" encoding="utf-8"?>
<ds:datastoreItem xmlns:ds="http://schemas.openxmlformats.org/officeDocument/2006/customXml" ds:itemID="{C6B76755-881B-4C62-AC53-2E4E1E47F405}">
  <ds:schemaRefs>
    <ds:schemaRef ds:uri="http://schemas.microsoft.com/sharepoint/v3/contenttype/forms"/>
  </ds:schemaRefs>
</ds:datastoreItem>
</file>

<file path=customXml/itemProps3.xml><?xml version="1.0" encoding="utf-8"?>
<ds:datastoreItem xmlns:ds="http://schemas.openxmlformats.org/officeDocument/2006/customXml" ds:itemID="{300E6B03-C36E-4EAE-9A71-AF8684365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c13095-a87c-4c97-8c14-90be3112ba59"/>
    <ds:schemaRef ds:uri="de5f248a-d26c-4e28-808f-e067c924ba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1033</Words>
  <Application>Microsoft Office PowerPoint</Application>
  <PresentationFormat>Benutzerdefiniert</PresentationFormat>
  <Paragraphs>160</Paragraphs>
  <Slides>20</Slides>
  <Notes>3</Notes>
  <HiddenSlides>0</HiddenSlides>
  <MMClips>0</MMClips>
  <ScaleCrop>false</ScaleCrop>
  <HeadingPairs>
    <vt:vector size="4" baseType="variant">
      <vt:variant>
        <vt:lpstr>Design</vt:lpstr>
      </vt:variant>
      <vt:variant>
        <vt:i4>13</vt:i4>
      </vt:variant>
      <vt:variant>
        <vt:lpstr>Folientitel</vt:lpstr>
      </vt:variant>
      <vt:variant>
        <vt:i4>20</vt:i4>
      </vt:variant>
    </vt:vector>
  </HeadingPairs>
  <TitlesOfParts>
    <vt:vector size="33"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Bianca Beckfeld</cp:lastModifiedBy>
  <cp:revision>811</cp:revision>
  <cp:lastPrinted>2018-08-01T08:31:06Z</cp:lastPrinted>
  <dcterms:created xsi:type="dcterms:W3CDTF">2014-09-26T10:57:37Z</dcterms:created>
  <dcterms:modified xsi:type="dcterms:W3CDTF">2024-04-12T05:32:55Z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0x010100EA5A2525690E4C40BCCDDD09D56DD0D2</vt:lpwstr>
  </property>
  <property fmtid="{D5CDD505-2E9C-101B-9397-08002B2CF9AE}" pid="3" name="MediaServiceImageTags">
    <vt:lpwstr/>
  </property>
</Properties>
</file>